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1/4/2021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9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1/4/2021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4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1/4/2021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6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1/4/2021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0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1/4/2021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1/4/2021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1/4/2021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2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1/4/2021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8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1/4/2021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5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1/4/2021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7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1/4/2021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4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1D71-8340-48D1-A8AE-89DB1F3DB8EB}" type="datetimeFigureOut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1/4/2021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CB38C-D09B-4694-9150-E6620CEE5556}" type="slidenum">
              <a:rPr lang="ca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34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a.wikipedia.org/wiki/Ganimedes_(sat%C3%A8l%C2%B7lit)" TargetMode="External"/><Relationship Id="rId3" Type="http://schemas.openxmlformats.org/officeDocument/2006/relationships/hyperlink" Target="https://ca.wikipedia.org/wiki/Massa" TargetMode="External"/><Relationship Id="rId7" Type="http://schemas.openxmlformats.org/officeDocument/2006/relationships/hyperlink" Target="https://ca.wikipedia.org/wiki/Europa_(sat%C3%A8l%C2%B7lit)" TargetMode="External"/><Relationship Id="rId2" Type="http://schemas.openxmlformats.org/officeDocument/2006/relationships/hyperlink" Target="https://ca.wikipedia.org/wiki/Di%C3%A0metr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a.wikipedia.org/wiki/Io_(sat%C3%A8l%C2%B7lit)" TargetMode="External"/><Relationship Id="rId5" Type="http://schemas.openxmlformats.org/officeDocument/2006/relationships/hyperlink" Target="https://ca.wikipedia.org/wiki/Per%C3%ADode_orbital" TargetMode="External"/><Relationship Id="rId4" Type="http://schemas.openxmlformats.org/officeDocument/2006/relationships/hyperlink" Target="https://ca.wikipedia.org/wiki/Semieix_major" TargetMode="External"/><Relationship Id="rId9" Type="http://schemas.openxmlformats.org/officeDocument/2006/relationships/hyperlink" Target="https://ca.wikipedia.org/wiki/Cal%C2%B7listo_(sat%C3%A8l%C2%B7lit)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1470025"/>
          </a:xfrm>
        </p:spPr>
        <p:txBody>
          <a:bodyPr/>
          <a:lstStyle/>
          <a:p>
            <a:r>
              <a:rPr lang="ca-ES" dirty="0" smtClean="0"/>
              <a:t>A LA RECERCA DELS PLANETES.</a:t>
            </a:r>
            <a:endParaRPr lang="ca-E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766936"/>
          </a:xfrm>
        </p:spPr>
        <p:txBody>
          <a:bodyPr/>
          <a:lstStyle/>
          <a:p>
            <a:r>
              <a:rPr lang="ca-ES" dirty="0"/>
              <a:t>J</a:t>
            </a:r>
            <a:r>
              <a:rPr lang="ca-ES" dirty="0" smtClean="0"/>
              <a:t>ÚPITER</a:t>
            </a:r>
            <a:endParaRPr lang="ca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39" y="3789040"/>
            <a:ext cx="56292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815277" y="6165304"/>
            <a:ext cx="319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1ª Part. Presentació del planeta.</a:t>
            </a:r>
          </a:p>
        </p:txBody>
      </p:sp>
    </p:spTree>
    <p:extLst>
      <p:ext uri="{BB962C8B-B14F-4D97-AF65-F5344CB8AC3E}">
        <p14:creationId xmlns:p14="http://schemas.microsoft.com/office/powerpoint/2010/main" val="224408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Fabrico objectes brillants i foscos </a:t>
            </a:r>
            <a:br>
              <a:rPr lang="ca-ES" dirty="0" smtClean="0"/>
            </a:br>
            <a:r>
              <a:rPr lang="ca-ES" dirty="0" smtClean="0"/>
              <a:t>a les zones i a les bandes.</a:t>
            </a:r>
            <a:endParaRPr lang="ca-ES" dirty="0"/>
          </a:p>
        </p:txBody>
      </p:sp>
      <p:pic>
        <p:nvPicPr>
          <p:cNvPr id="6146" name="Picture 2" descr="TERMINOLOG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27672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Fixeu-s’hi bé.</a:t>
            </a:r>
            <a:endParaRPr lang="ca-ES" dirty="0"/>
          </a:p>
        </p:txBody>
      </p:sp>
      <p:pic>
        <p:nvPicPr>
          <p:cNvPr id="13314" name="Picture 2" descr="https://upload.wikimedia.org/wikipedia/commons/a/a3/790106-0203_Voyager_58M_to_31M_reduc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7"/>
            <a:ext cx="4536504" cy="46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164288" y="5984299"/>
            <a:ext cx="1168653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ca-ES" dirty="0" err="1">
                <a:solidFill>
                  <a:prstClr val="white"/>
                </a:solidFill>
              </a:rPr>
              <a:t>Voyager</a:t>
            </a:r>
            <a:r>
              <a:rPr lang="ca-ES" dirty="0">
                <a:solidFill>
                  <a:prstClr val="white"/>
                </a:solidFill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12232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Als meus acompanyants </a:t>
            </a:r>
            <a:r>
              <a:rPr lang="ca-ES" dirty="0" err="1" smtClean="0"/>
              <a:t>Galileo</a:t>
            </a:r>
            <a:r>
              <a:rPr lang="ca-ES" dirty="0" smtClean="0"/>
              <a:t> </a:t>
            </a:r>
            <a:r>
              <a:rPr lang="ca-ES" dirty="0" err="1" smtClean="0"/>
              <a:t>Galilei</a:t>
            </a:r>
            <a:r>
              <a:rPr lang="ca-ES" dirty="0" smtClean="0"/>
              <a:t> els anomenà galileans.</a:t>
            </a:r>
            <a:endParaRPr lang="ca-ES" dirty="0"/>
          </a:p>
        </p:txBody>
      </p:sp>
      <p:pic>
        <p:nvPicPr>
          <p:cNvPr id="3074" name="Picture 2" descr="C:\Users\jaume\Videos\Júpiter, Temporada 2020\Jupiter_and_the_Galilean_Satelli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2963511" cy="422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139952" y="263691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>
                <a:solidFill>
                  <a:prstClr val="white"/>
                </a:solidFill>
              </a:rPr>
              <a:t>Io</a:t>
            </a:r>
            <a:r>
              <a:rPr lang="ca-ES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079454" y="3454468"/>
            <a:ext cx="90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Europa.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139952" y="486916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>
                <a:solidFill>
                  <a:prstClr val="white"/>
                </a:solidFill>
              </a:rPr>
              <a:t>Ganimedes</a:t>
            </a:r>
            <a:r>
              <a:rPr lang="ca-ES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139952" y="564283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>
                <a:solidFill>
                  <a:prstClr val="white"/>
                </a:solidFill>
              </a:rPr>
              <a:t>Cal·listo</a:t>
            </a:r>
            <a:r>
              <a:rPr lang="ca-ES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14338" name="Picture 2" descr="8 de enero: Muere Galileo Galil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71" y="1916832"/>
            <a:ext cx="3144433" cy="164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alileu i el telescopi - Revista Mèt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36" y="3941697"/>
            <a:ext cx="2554490" cy="224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Les seves mesures.</a:t>
            </a:r>
            <a:br>
              <a:rPr lang="ca-ES" dirty="0" smtClean="0"/>
            </a:br>
            <a:endParaRPr lang="ca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865224"/>
              </p:ext>
            </p:extLst>
          </p:nvPr>
        </p:nvGraphicFramePr>
        <p:xfrm>
          <a:off x="467544" y="1772816"/>
          <a:ext cx="8229600" cy="3561417"/>
        </p:xfrm>
        <a:graphic>
          <a:graphicData uri="http://schemas.openxmlformats.org/drawingml/2006/table">
            <a:tbl>
              <a:tblPr/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724997">
                <a:tc gridSpan="5">
                  <a:txBody>
                    <a:bodyPr/>
                    <a:lstStyle/>
                    <a:p>
                      <a:pPr algn="ctr"/>
                      <a:endParaRPr lang="ca-ES" sz="3200" dirty="0" smtClean="0"/>
                    </a:p>
                    <a:p>
                      <a:pPr algn="ctr"/>
                      <a:r>
                        <a:rPr lang="ca-ES" sz="3200" dirty="0" smtClean="0"/>
                        <a:t>Satèl·lits </a:t>
                      </a:r>
                      <a:r>
                        <a:rPr lang="ca-ES" sz="3200" dirty="0"/>
                        <a:t>galileans de Júpiter </a:t>
                      </a:r>
                      <a:endParaRPr lang="ca-ES" sz="3200" dirty="0" smtClean="0"/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effectLst/>
                        </a:rPr>
                        <a:t>Nom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>
                          <a:effectLst/>
                          <a:hlinkClick r:id="rId2" tooltip="Diàmetre"/>
                        </a:rPr>
                        <a:t>Diàmetre</a:t>
                      </a:r>
                      <a:r>
                        <a:rPr lang="ca-ES">
                          <a:effectLst/>
                        </a:rPr>
                        <a:t> (km)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>
                          <a:effectLst/>
                          <a:hlinkClick r:id="rId3" tooltip="Massa"/>
                        </a:rPr>
                        <a:t>Massa</a:t>
                      </a:r>
                      <a:r>
                        <a:rPr lang="ca-ES">
                          <a:effectLst/>
                        </a:rPr>
                        <a:t> (kg)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>
                          <a:effectLst/>
                          <a:hlinkClick r:id="rId4" tooltip="Semieix major"/>
                        </a:rPr>
                        <a:t>Radi</a:t>
                      </a:r>
                      <a:br>
                        <a:rPr lang="ca-ES">
                          <a:effectLst/>
                          <a:hlinkClick r:id="rId4" tooltip="Semieix major"/>
                        </a:rPr>
                      </a:br>
                      <a:r>
                        <a:rPr lang="ca-ES">
                          <a:effectLst/>
                          <a:hlinkClick r:id="rId4" tooltip="Semieix major"/>
                        </a:rPr>
                        <a:t>orbital</a:t>
                      </a:r>
                      <a:r>
                        <a:rPr lang="ca-ES">
                          <a:effectLst/>
                        </a:rPr>
                        <a:t> (km)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>
                          <a:effectLst/>
                          <a:hlinkClick r:id="rId5" tooltip="Període orbital"/>
                        </a:rPr>
                        <a:t>Període</a:t>
                      </a:r>
                      <a:br>
                        <a:rPr lang="ca-ES">
                          <a:effectLst/>
                          <a:hlinkClick r:id="rId5" tooltip="Període orbital"/>
                        </a:rPr>
                      </a:br>
                      <a:r>
                        <a:rPr lang="ca-ES">
                          <a:effectLst/>
                          <a:hlinkClick r:id="rId5" tooltip="Període orbital"/>
                        </a:rPr>
                        <a:t>orbital</a:t>
                      </a:r>
                      <a:r>
                        <a:rPr lang="ca-ES">
                          <a:effectLst/>
                        </a:rPr>
                        <a:t> (dies)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>
                          <a:hlinkClick r:id="rId6" tooltip="Io (satèl·lit)"/>
                        </a:rPr>
                        <a:t>Io</a:t>
                      </a:r>
                      <a:r>
                        <a:rPr lang="ca-ES"/>
                        <a:t>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/>
                        <a:t>3.643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/>
                        <a:t>8,93·10</a:t>
                      </a:r>
                      <a:r>
                        <a:rPr lang="ca-ES" baseline="30000"/>
                        <a:t>22</a:t>
                      </a:r>
                      <a:r>
                        <a:rPr lang="ca-ES"/>
                        <a:t>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/>
                        <a:t>421.800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/>
                        <a:t>1,769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>
                          <a:hlinkClick r:id="rId7" tooltip="Europa (satèl·lit)"/>
                        </a:rPr>
                        <a:t>Europa</a:t>
                      </a:r>
                      <a:r>
                        <a:rPr lang="ca-ES"/>
                        <a:t>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/>
                        <a:t>3.122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/>
                        <a:t>4,80·10</a:t>
                      </a:r>
                      <a:r>
                        <a:rPr lang="ca-ES" baseline="30000"/>
                        <a:t>22</a:t>
                      </a:r>
                      <a:r>
                        <a:rPr lang="ca-ES"/>
                        <a:t>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/>
                        <a:t>671.100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/>
                        <a:t>3,551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>
                          <a:hlinkClick r:id="rId8" tooltip="Ganimedes (satèl·lit)"/>
                        </a:rPr>
                        <a:t>Ganimedes</a:t>
                      </a:r>
                      <a:r>
                        <a:rPr lang="ca-ES"/>
                        <a:t>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/>
                        <a:t>5.262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/>
                        <a:t>1,48·10</a:t>
                      </a:r>
                      <a:r>
                        <a:rPr lang="ca-ES" baseline="30000"/>
                        <a:t>23</a:t>
                      </a:r>
                      <a:r>
                        <a:rPr lang="ca-ES"/>
                        <a:t>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/>
                        <a:t>1.070.400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/>
                        <a:t>7,155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dirty="0" err="1">
                          <a:hlinkClick r:id="rId9" tooltip="Cal·listo (satèl·lit)"/>
                        </a:rPr>
                        <a:t>Cal·listo</a:t>
                      </a:r>
                      <a:r>
                        <a:rPr lang="ca-ES" dirty="0"/>
                        <a:t>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/>
                        <a:t>4.821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/>
                        <a:t>1,08·10</a:t>
                      </a:r>
                      <a:r>
                        <a:rPr lang="ca-ES" baseline="30000"/>
                        <a:t>23</a:t>
                      </a:r>
                      <a:r>
                        <a:rPr lang="ca-ES"/>
                        <a:t>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/>
                        <a:t>1.882.700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dirty="0"/>
                        <a:t>16,689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4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a-ES" sz="3200" dirty="0" smtClean="0"/>
              <a:t>Com planeta exterior, en relació a la Terra i al Sol, </a:t>
            </a:r>
            <a:br>
              <a:rPr lang="ca-ES" sz="3200" dirty="0" smtClean="0"/>
            </a:br>
            <a:r>
              <a:rPr lang="ca-ES" sz="3200" dirty="0" smtClean="0"/>
              <a:t>tinc conjuncions, oposicions i quadratures.</a:t>
            </a:r>
            <a:endParaRPr lang="ca-ES" sz="3200" dirty="0"/>
          </a:p>
        </p:txBody>
      </p:sp>
      <p:pic>
        <p:nvPicPr>
          <p:cNvPr id="2050" name="Picture 2" descr="C:\Users\jaume\Documents\A LA RECERCA DEL PLANETES varis\Aspectos_de_los_planet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Quan m’observen des de la Terra, els meus satèl·lits creen molt fenòmens.</a:t>
            </a:r>
            <a:endParaRPr lang="ca-ES" dirty="0"/>
          </a:p>
        </p:txBody>
      </p:sp>
      <p:pic>
        <p:nvPicPr>
          <p:cNvPr id="2050" name="Picture 2" descr="C:\Users\jaume\Videos\Júpiter, Temporada 2020\fenomen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20" y="2276872"/>
            <a:ext cx="6066667" cy="359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Em desplaço lentament a través dels estels en moviment continu uns dotze anys.</a:t>
            </a:r>
            <a:endParaRPr lang="ca-ES" dirty="0"/>
          </a:p>
        </p:txBody>
      </p:sp>
      <p:pic>
        <p:nvPicPr>
          <p:cNvPr id="16388" name="Picture 4" descr="https://www.aaa.org.uy/wp-content/uploads/2016/05/path-of-jupiter-2014-18-s-hem-b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0" y="1996539"/>
            <a:ext cx="774074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268195" y="5768242"/>
            <a:ext cx="4208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 De setembre de 2014 a octubre de 2018.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25995" y="6309320"/>
            <a:ext cx="529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Creant un moviment aparent anomenat retrogradació.</a:t>
            </a:r>
          </a:p>
        </p:txBody>
      </p:sp>
    </p:spTree>
    <p:extLst>
      <p:ext uri="{BB962C8B-B14F-4D97-AF65-F5344CB8AC3E}">
        <p14:creationId xmlns:p14="http://schemas.microsoft.com/office/powerpoint/2010/main" val="32818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8464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La retrogradació de Júpiter és  de 123 dies amb dos períodes estacionaris.</a:t>
            </a:r>
            <a:endParaRPr lang="ca-ES" dirty="0"/>
          </a:p>
        </p:txBody>
      </p:sp>
      <p:pic>
        <p:nvPicPr>
          <p:cNvPr id="3074" name="Picture 2" descr="C:\Users\jaume\Documents\A LA RECERCA DEL PLANETES varis\retrograd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5814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2420888"/>
            <a:ext cx="19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13 de juny de 2020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294053" y="2420888"/>
            <a:ext cx="246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14 de setembre de 2020</a:t>
            </a:r>
          </a:p>
        </p:txBody>
      </p:sp>
    </p:spTree>
    <p:extLst>
      <p:ext uri="{BB962C8B-B14F-4D97-AF65-F5344CB8AC3E}">
        <p14:creationId xmlns:p14="http://schemas.microsoft.com/office/powerpoint/2010/main" val="26627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Moments del moviment retrògrada.</a:t>
            </a:r>
            <a:endParaRPr lang="ca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2348880"/>
            <a:ext cx="714533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5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ume\Videos\Júpiter, Temporada 2020\Estacionari 1 Júpi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97" y="188640"/>
            <a:ext cx="5594326" cy="314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ume\Videos\Júpiter, Temporada 2020\Estacionari 2 Júpite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96" y="3573016"/>
            <a:ext cx="5594326" cy="314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2348880"/>
            <a:ext cx="24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Moviment estacionari 4.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45224"/>
            <a:ext cx="24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>
                <a:solidFill>
                  <a:prstClr val="white"/>
                </a:solidFill>
              </a:rPr>
              <a:t>Moviment estacionari 6.</a:t>
            </a:r>
          </a:p>
        </p:txBody>
      </p:sp>
    </p:spTree>
    <p:extLst>
      <p:ext uri="{BB962C8B-B14F-4D97-AF65-F5344CB8AC3E}">
        <p14:creationId xmlns:p14="http://schemas.microsoft.com/office/powerpoint/2010/main" val="18986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Soc el planeta de l’any 2020.</a:t>
            </a:r>
            <a:endParaRPr lang="ca-ES" dirty="0"/>
          </a:p>
        </p:txBody>
      </p:sp>
      <p:pic>
        <p:nvPicPr>
          <p:cNvPr id="11266" name="Picture 2" descr="Foto: Júpiter y Saturno se verán como si fuera un doble planeta (Foto: EF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885450" cy="441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La meva grandària comparada amb la Terra.</a:t>
            </a:r>
            <a:endParaRPr lang="ca-ES" dirty="0"/>
          </a:p>
        </p:txBody>
      </p:sp>
      <p:pic>
        <p:nvPicPr>
          <p:cNvPr id="10242" name="Picture 2" descr="https://upload.wikimedia.org/wikipedia/commons/thumb/c/c2/Jupiter%2C_Earth_size_comparison.jpg/800px-Jupiter%2C_Earth_size_compa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76" y="1705970"/>
            <a:ext cx="5041683" cy="459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6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7597" y="259773"/>
            <a:ext cx="4107833" cy="1143000"/>
          </a:xfrm>
        </p:spPr>
        <p:txBody>
          <a:bodyPr>
            <a:noAutofit/>
          </a:bodyPr>
          <a:lstStyle/>
          <a:p>
            <a:r>
              <a:rPr lang="ca-ES" sz="3200" dirty="0" smtClean="0"/>
              <a:t>Tinc un company que m’apropa a vosaltres.</a:t>
            </a:r>
            <a:endParaRPr lang="ca-ES" sz="3200" dirty="0"/>
          </a:p>
        </p:txBody>
      </p:sp>
      <p:pic>
        <p:nvPicPr>
          <p:cNvPr id="7170" name="Picture 2" descr="NASA publica nuevas fotos de Júpi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773"/>
            <a:ext cx="435406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dni.rt.com/actualidad/public_images/2017.09/original/59b01e8508f3d936568b45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45" y="1596467"/>
            <a:ext cx="4114978" cy="41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a NASA publica 30 fotos para sorprenderte del planeta más grand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1626" y="2560862"/>
            <a:ext cx="3105043" cy="41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72079" y="635866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Regió sud.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584053" y="5949280"/>
            <a:ext cx="263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Imatges de la Juno (NASA)</a:t>
            </a:r>
          </a:p>
        </p:txBody>
      </p:sp>
    </p:spTree>
    <p:extLst>
      <p:ext uri="{BB962C8B-B14F-4D97-AF65-F5344CB8AC3E}">
        <p14:creationId xmlns:p14="http://schemas.microsoft.com/office/powerpoint/2010/main" val="39289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Tal com sóc, per qui em vulgui conèixer millor.</a:t>
            </a:r>
            <a:endParaRPr lang="ca-ES" dirty="0"/>
          </a:p>
        </p:txBody>
      </p:sp>
      <p:pic>
        <p:nvPicPr>
          <p:cNvPr id="12290" name="Picture 2" descr="https://upload.wikimedia.org/wikipedia/commons/f/fa/Diagrama_de_J%C3%BApi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9" y="1916832"/>
            <a:ext cx="8712968" cy="435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44334" y="6330338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>
                <a:solidFill>
                  <a:prstClr val="white"/>
                </a:solidFill>
              </a:rPr>
              <a:t>Viquipèdia</a:t>
            </a:r>
            <a:r>
              <a:rPr lang="ca-E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47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Després de Mercuri sóc el qui té l’eix de rotació més dret.</a:t>
            </a:r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54" y="2276872"/>
            <a:ext cx="4097337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148064" y="6165304"/>
            <a:ext cx="138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>
                <a:solidFill>
                  <a:prstClr val="white"/>
                </a:solidFill>
              </a:rPr>
              <a:t>AstroAfición</a:t>
            </a:r>
            <a:r>
              <a:rPr lang="ca-E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6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3995" y="188640"/>
            <a:ext cx="8229600" cy="1143000"/>
          </a:xfrm>
        </p:spPr>
        <p:txBody>
          <a:bodyPr>
            <a:noAutofit/>
          </a:bodyPr>
          <a:lstStyle/>
          <a:p>
            <a:r>
              <a:rPr lang="ca-ES" sz="3600" dirty="0" smtClean="0"/>
              <a:t>La meva òrbita el·líptica és atreta </a:t>
            </a:r>
            <a:br>
              <a:rPr lang="ca-ES" sz="3600" dirty="0" smtClean="0"/>
            </a:br>
            <a:r>
              <a:rPr lang="ca-ES" sz="3600" dirty="0" smtClean="0"/>
              <a:t>pels asteroides Troians.</a:t>
            </a:r>
            <a:endParaRPr lang="ca-ES" sz="3600" dirty="0"/>
          </a:p>
        </p:txBody>
      </p:sp>
      <p:pic>
        <p:nvPicPr>
          <p:cNvPr id="8194" name="Picture 2" descr="https://upload.wikimedia.org/wikipedia/commons/0/06/InnerSolarSystem_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5" y="1517408"/>
            <a:ext cx="4546104" cy="45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24677" y="6246912"/>
            <a:ext cx="363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Afeli:  816.520.800 km (5,458104 </a:t>
            </a:r>
            <a:r>
              <a:rPr lang="ca-ES" dirty="0" err="1">
                <a:solidFill>
                  <a:prstClr val="white"/>
                </a:solidFill>
              </a:rPr>
              <a:t>ua</a:t>
            </a:r>
            <a:r>
              <a:rPr lang="ca-ES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571999" y="6230274"/>
            <a:ext cx="397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prstClr val="white"/>
                </a:solidFill>
              </a:rPr>
              <a:t>Periheli:  740.573.600 km (4,950429 ua)</a:t>
            </a:r>
            <a:endParaRPr lang="ca-ES" dirty="0">
              <a:solidFill>
                <a:prstClr val="white"/>
              </a:solidFill>
            </a:endParaRPr>
          </a:p>
        </p:txBody>
      </p:sp>
      <p:pic>
        <p:nvPicPr>
          <p:cNvPr id="8196" name="Picture 4" descr="https://www.ecured.cu/images/3/3c/Cintkui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83" y="2924944"/>
            <a:ext cx="3651166" cy="17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76056" y="4869160"/>
            <a:ext cx="399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Cinturó d’asteroides entre Júpiter i Mart.</a:t>
            </a:r>
          </a:p>
        </p:txBody>
      </p:sp>
    </p:spTree>
    <p:extLst>
      <p:ext uri="{BB962C8B-B14F-4D97-AF65-F5344CB8AC3E}">
        <p14:creationId xmlns:p14="http://schemas.microsoft.com/office/powerpoint/2010/main" val="30443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600" dirty="0" smtClean="0"/>
              <a:t>M’han omplert de regions, bandes i zones.</a:t>
            </a:r>
            <a:endParaRPr lang="ca-ES" sz="3600" dirty="0"/>
          </a:p>
        </p:txBody>
      </p:sp>
      <p:pic>
        <p:nvPicPr>
          <p:cNvPr id="4099" name="Picture 3" descr="C:\Users\jaume\Videos\Júpiter, Temporada 2020\Equipo Código Ocul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5138172" cy="492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96336" y="5733256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>
                <a:solidFill>
                  <a:prstClr val="white"/>
                </a:solidFill>
              </a:rPr>
              <a:t>Viquipèdia</a:t>
            </a:r>
            <a:r>
              <a:rPr lang="ca-E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53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sz="3600" dirty="0" smtClean="0"/>
              <a:t>Per si no entenies prou, </a:t>
            </a:r>
            <a:br>
              <a:rPr lang="ca-ES" sz="3600" dirty="0" smtClean="0"/>
            </a:br>
            <a:r>
              <a:rPr lang="ca-ES" sz="3600" dirty="0" smtClean="0"/>
              <a:t>encara me’n posen de més.</a:t>
            </a:r>
            <a:endParaRPr lang="ca-ES" sz="3600" dirty="0"/>
          </a:p>
        </p:txBody>
      </p:sp>
      <p:pic>
        <p:nvPicPr>
          <p:cNvPr id="5122" name="Picture 2" descr="C:\Users\jaume\Videos\Júpiter, Temporada 2020\AstronomiaSu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6482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888507" y="2171427"/>
            <a:ext cx="425549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100" dirty="0">
                <a:solidFill>
                  <a:prstClr val="white"/>
                </a:solidFill>
              </a:rPr>
              <a:t>NOMENCLATURA DE REGIONS, BANDES I ZONES.</a:t>
            </a:r>
          </a:p>
          <a:p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>
                <a:solidFill>
                  <a:prstClr val="white"/>
                </a:solidFill>
              </a:rPr>
              <a:t>Abreviatura 	Sistema 	Nombre</a:t>
            </a:r>
          </a:p>
          <a:p>
            <a:r>
              <a:rPr lang="ca-ES" sz="1100" dirty="0">
                <a:solidFill>
                  <a:prstClr val="white"/>
                </a:solidFill>
              </a:rPr>
              <a:t>NPR 	III 	</a:t>
            </a:r>
            <a:r>
              <a:rPr lang="ca-ES" sz="1100" dirty="0" err="1">
                <a:solidFill>
                  <a:prstClr val="white"/>
                </a:solidFill>
              </a:rPr>
              <a:t>North</a:t>
            </a:r>
            <a:r>
              <a:rPr lang="ca-ES" sz="1100" dirty="0">
                <a:solidFill>
                  <a:prstClr val="white"/>
                </a:solidFill>
              </a:rPr>
              <a:t> Polar </a:t>
            </a:r>
            <a:r>
              <a:rPr lang="ca-ES" sz="1100" dirty="0" err="1">
                <a:solidFill>
                  <a:prstClr val="white"/>
                </a:solidFill>
              </a:rPr>
              <a:t>region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>
                <a:solidFill>
                  <a:prstClr val="white"/>
                </a:solidFill>
              </a:rPr>
              <a:t>NNTZ 	II 	</a:t>
            </a:r>
            <a:r>
              <a:rPr lang="ca-ES" sz="1100" dirty="0" err="1">
                <a:solidFill>
                  <a:prstClr val="white"/>
                </a:solidFill>
              </a:rPr>
              <a:t>North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North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Temperate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Zone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>
                <a:solidFill>
                  <a:prstClr val="white"/>
                </a:solidFill>
              </a:rPr>
              <a:t>NNTB 	II 	</a:t>
            </a:r>
            <a:r>
              <a:rPr lang="ca-ES" sz="1100" dirty="0" err="1">
                <a:solidFill>
                  <a:prstClr val="white"/>
                </a:solidFill>
              </a:rPr>
              <a:t>North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North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Temperate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Belt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>
                <a:solidFill>
                  <a:prstClr val="white"/>
                </a:solidFill>
              </a:rPr>
              <a:t>NTZ 	II 	</a:t>
            </a:r>
            <a:r>
              <a:rPr lang="ca-ES" sz="1100" dirty="0" err="1">
                <a:solidFill>
                  <a:prstClr val="white"/>
                </a:solidFill>
              </a:rPr>
              <a:t>North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Temperate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Zone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>
                <a:solidFill>
                  <a:prstClr val="white"/>
                </a:solidFill>
              </a:rPr>
              <a:t>NTB 	II 	</a:t>
            </a:r>
            <a:r>
              <a:rPr lang="ca-ES" sz="1100" dirty="0" err="1">
                <a:solidFill>
                  <a:prstClr val="white"/>
                </a:solidFill>
              </a:rPr>
              <a:t>North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Temperate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Belt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 err="1">
                <a:solidFill>
                  <a:prstClr val="white"/>
                </a:solidFill>
              </a:rPr>
              <a:t>NTrZ</a:t>
            </a:r>
            <a:r>
              <a:rPr lang="ca-ES" sz="1100" dirty="0">
                <a:solidFill>
                  <a:prstClr val="white"/>
                </a:solidFill>
              </a:rPr>
              <a:t> 	II 	</a:t>
            </a:r>
            <a:r>
              <a:rPr lang="ca-ES" sz="1100" dirty="0" err="1">
                <a:solidFill>
                  <a:prstClr val="white"/>
                </a:solidFill>
              </a:rPr>
              <a:t>North</a:t>
            </a:r>
            <a:r>
              <a:rPr lang="ca-ES" sz="1100" dirty="0">
                <a:solidFill>
                  <a:prstClr val="white"/>
                </a:solidFill>
              </a:rPr>
              <a:t> Tropical </a:t>
            </a:r>
            <a:r>
              <a:rPr lang="ca-ES" sz="1100" dirty="0" err="1">
                <a:solidFill>
                  <a:prstClr val="white"/>
                </a:solidFill>
              </a:rPr>
              <a:t>Zone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 err="1">
                <a:solidFill>
                  <a:prstClr val="white"/>
                </a:solidFill>
              </a:rPr>
              <a:t>NTrZB</a:t>
            </a:r>
            <a:r>
              <a:rPr lang="ca-ES" sz="1100" dirty="0">
                <a:solidFill>
                  <a:prstClr val="white"/>
                </a:solidFill>
              </a:rPr>
              <a:t> 	II 	</a:t>
            </a:r>
            <a:r>
              <a:rPr lang="ca-ES" sz="1100" dirty="0" err="1">
                <a:solidFill>
                  <a:prstClr val="white"/>
                </a:solidFill>
              </a:rPr>
              <a:t>North</a:t>
            </a:r>
            <a:r>
              <a:rPr lang="ca-ES" sz="1100" dirty="0">
                <a:solidFill>
                  <a:prstClr val="white"/>
                </a:solidFill>
              </a:rPr>
              <a:t> Tropical </a:t>
            </a:r>
            <a:r>
              <a:rPr lang="ca-ES" sz="1100" dirty="0" err="1">
                <a:solidFill>
                  <a:prstClr val="white"/>
                </a:solidFill>
              </a:rPr>
              <a:t>Zone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Band</a:t>
            </a:r>
            <a:r>
              <a:rPr lang="ca-ES" sz="1100" dirty="0">
                <a:solidFill>
                  <a:prstClr val="white"/>
                </a:solidFill>
              </a:rPr>
              <a:t> *</a:t>
            </a:r>
          </a:p>
          <a:p>
            <a:r>
              <a:rPr lang="ca-ES" sz="1100" dirty="0">
                <a:solidFill>
                  <a:prstClr val="white"/>
                </a:solidFill>
              </a:rPr>
              <a:t>NEB 	II 	</a:t>
            </a:r>
            <a:r>
              <a:rPr lang="ca-ES" sz="1100" dirty="0" err="1">
                <a:solidFill>
                  <a:prstClr val="white"/>
                </a:solidFill>
              </a:rPr>
              <a:t>North</a:t>
            </a:r>
            <a:r>
              <a:rPr lang="ca-ES" sz="1100" dirty="0">
                <a:solidFill>
                  <a:prstClr val="white"/>
                </a:solidFill>
              </a:rPr>
              <a:t> Equatorial </a:t>
            </a:r>
            <a:r>
              <a:rPr lang="ca-ES" sz="1100" dirty="0" err="1">
                <a:solidFill>
                  <a:prstClr val="white"/>
                </a:solidFill>
              </a:rPr>
              <a:t>Belt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>
                <a:solidFill>
                  <a:prstClr val="white"/>
                </a:solidFill>
              </a:rPr>
              <a:t>NEBZ 	I 	</a:t>
            </a:r>
            <a:r>
              <a:rPr lang="ca-ES" sz="1100" dirty="0" err="1">
                <a:solidFill>
                  <a:prstClr val="white"/>
                </a:solidFill>
              </a:rPr>
              <a:t>North</a:t>
            </a:r>
            <a:r>
              <a:rPr lang="ca-ES" sz="1100" dirty="0">
                <a:solidFill>
                  <a:prstClr val="white"/>
                </a:solidFill>
              </a:rPr>
              <a:t> Equatorial </a:t>
            </a:r>
            <a:r>
              <a:rPr lang="ca-ES" sz="1100" dirty="0" err="1">
                <a:solidFill>
                  <a:prstClr val="white"/>
                </a:solidFill>
              </a:rPr>
              <a:t>Belt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Zone</a:t>
            </a:r>
            <a:r>
              <a:rPr lang="ca-ES" sz="1100" dirty="0">
                <a:solidFill>
                  <a:prstClr val="white"/>
                </a:solidFill>
              </a:rPr>
              <a:t> *</a:t>
            </a:r>
          </a:p>
          <a:p>
            <a:r>
              <a:rPr lang="ca-ES" sz="1100" dirty="0">
                <a:solidFill>
                  <a:prstClr val="white"/>
                </a:solidFill>
              </a:rPr>
              <a:t>EZ 	I 	Equatorial </a:t>
            </a:r>
            <a:r>
              <a:rPr lang="ca-ES" sz="1100" dirty="0" err="1">
                <a:solidFill>
                  <a:prstClr val="white"/>
                </a:solidFill>
              </a:rPr>
              <a:t>Zone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>
                <a:solidFill>
                  <a:prstClr val="white"/>
                </a:solidFill>
              </a:rPr>
              <a:t>EB 	I 	Equatorial </a:t>
            </a:r>
            <a:r>
              <a:rPr lang="ca-ES" sz="1100" dirty="0" err="1">
                <a:solidFill>
                  <a:prstClr val="white"/>
                </a:solidFill>
              </a:rPr>
              <a:t>Band</a:t>
            </a:r>
            <a:r>
              <a:rPr lang="ca-ES" sz="1100" dirty="0">
                <a:solidFill>
                  <a:prstClr val="white"/>
                </a:solidFill>
              </a:rPr>
              <a:t> *</a:t>
            </a:r>
          </a:p>
          <a:p>
            <a:r>
              <a:rPr lang="ca-ES" sz="1100" dirty="0">
                <a:solidFill>
                  <a:prstClr val="white"/>
                </a:solidFill>
              </a:rPr>
              <a:t>SEB 	I 	</a:t>
            </a:r>
            <a:r>
              <a:rPr lang="ca-ES" sz="1100" dirty="0" err="1">
                <a:solidFill>
                  <a:prstClr val="white"/>
                </a:solidFill>
              </a:rPr>
              <a:t>South</a:t>
            </a:r>
            <a:r>
              <a:rPr lang="ca-ES" sz="1100" dirty="0">
                <a:solidFill>
                  <a:prstClr val="white"/>
                </a:solidFill>
              </a:rPr>
              <a:t> Equatorial </a:t>
            </a:r>
            <a:r>
              <a:rPr lang="ca-ES" sz="1100" dirty="0" err="1">
                <a:solidFill>
                  <a:prstClr val="white"/>
                </a:solidFill>
              </a:rPr>
              <a:t>Belt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>
                <a:solidFill>
                  <a:prstClr val="white"/>
                </a:solidFill>
              </a:rPr>
              <a:t>SEBZ 	II 	</a:t>
            </a:r>
            <a:r>
              <a:rPr lang="ca-ES" sz="1100" dirty="0" err="1">
                <a:solidFill>
                  <a:prstClr val="white"/>
                </a:solidFill>
              </a:rPr>
              <a:t>South</a:t>
            </a:r>
            <a:r>
              <a:rPr lang="ca-ES" sz="1100" dirty="0">
                <a:solidFill>
                  <a:prstClr val="white"/>
                </a:solidFill>
              </a:rPr>
              <a:t> Equatorial </a:t>
            </a:r>
            <a:r>
              <a:rPr lang="ca-ES" sz="1100" dirty="0" err="1">
                <a:solidFill>
                  <a:prstClr val="white"/>
                </a:solidFill>
              </a:rPr>
              <a:t>Belt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Zone</a:t>
            </a:r>
            <a:r>
              <a:rPr lang="ca-ES" sz="1100" dirty="0">
                <a:solidFill>
                  <a:prstClr val="white"/>
                </a:solidFill>
              </a:rPr>
              <a:t> *</a:t>
            </a:r>
          </a:p>
          <a:p>
            <a:r>
              <a:rPr lang="ca-ES" sz="1100" dirty="0">
                <a:solidFill>
                  <a:prstClr val="white"/>
                </a:solidFill>
              </a:rPr>
              <a:t>GRS 	II 	</a:t>
            </a:r>
            <a:r>
              <a:rPr lang="ca-ES" sz="1100" dirty="0" err="1">
                <a:solidFill>
                  <a:prstClr val="white"/>
                </a:solidFill>
              </a:rPr>
              <a:t>Great</a:t>
            </a:r>
            <a:r>
              <a:rPr lang="ca-ES" sz="1100" dirty="0">
                <a:solidFill>
                  <a:prstClr val="white"/>
                </a:solidFill>
              </a:rPr>
              <a:t> Red </a:t>
            </a:r>
            <a:r>
              <a:rPr lang="ca-ES" sz="1100" dirty="0" err="1">
                <a:solidFill>
                  <a:prstClr val="white"/>
                </a:solidFill>
              </a:rPr>
              <a:t>Spot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 err="1">
                <a:solidFill>
                  <a:prstClr val="white"/>
                </a:solidFill>
              </a:rPr>
              <a:t>STrZ</a:t>
            </a:r>
            <a:r>
              <a:rPr lang="ca-ES" sz="1100" dirty="0">
                <a:solidFill>
                  <a:prstClr val="white"/>
                </a:solidFill>
              </a:rPr>
              <a:t> 	II 	</a:t>
            </a:r>
            <a:r>
              <a:rPr lang="ca-ES" sz="1100" dirty="0" err="1">
                <a:solidFill>
                  <a:prstClr val="white"/>
                </a:solidFill>
              </a:rPr>
              <a:t>South</a:t>
            </a:r>
            <a:r>
              <a:rPr lang="ca-ES" sz="1100" dirty="0">
                <a:solidFill>
                  <a:prstClr val="white"/>
                </a:solidFill>
              </a:rPr>
              <a:t> Tropical </a:t>
            </a:r>
            <a:r>
              <a:rPr lang="ca-ES" sz="1100" dirty="0" err="1">
                <a:solidFill>
                  <a:prstClr val="white"/>
                </a:solidFill>
              </a:rPr>
              <a:t>Zone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>
                <a:solidFill>
                  <a:prstClr val="white"/>
                </a:solidFill>
              </a:rPr>
              <a:t>STB 	II 	</a:t>
            </a:r>
            <a:r>
              <a:rPr lang="ca-ES" sz="1100" dirty="0" err="1">
                <a:solidFill>
                  <a:prstClr val="white"/>
                </a:solidFill>
              </a:rPr>
              <a:t>South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Temperate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Belt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>
                <a:solidFill>
                  <a:prstClr val="white"/>
                </a:solidFill>
              </a:rPr>
              <a:t>STZ 	II 	</a:t>
            </a:r>
            <a:r>
              <a:rPr lang="ca-ES" sz="1100" dirty="0" err="1">
                <a:solidFill>
                  <a:prstClr val="white"/>
                </a:solidFill>
              </a:rPr>
              <a:t>South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Temperate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Zone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>
                <a:solidFill>
                  <a:prstClr val="white"/>
                </a:solidFill>
              </a:rPr>
              <a:t>SSTB 	II 	</a:t>
            </a:r>
            <a:r>
              <a:rPr lang="ca-ES" sz="1100" dirty="0" err="1">
                <a:solidFill>
                  <a:prstClr val="white"/>
                </a:solidFill>
              </a:rPr>
              <a:t>South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South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Temperate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Belt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>
                <a:solidFill>
                  <a:prstClr val="white"/>
                </a:solidFill>
              </a:rPr>
              <a:t>SSTZ 	II 	</a:t>
            </a:r>
            <a:r>
              <a:rPr lang="ca-ES" sz="1100" dirty="0" err="1">
                <a:solidFill>
                  <a:prstClr val="white"/>
                </a:solidFill>
              </a:rPr>
              <a:t>South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South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Temperate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Zone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>
                <a:solidFill>
                  <a:prstClr val="white"/>
                </a:solidFill>
              </a:rPr>
              <a:t>SSSTZ 	II 	</a:t>
            </a:r>
            <a:r>
              <a:rPr lang="ca-ES" sz="1100" dirty="0" err="1">
                <a:solidFill>
                  <a:prstClr val="white"/>
                </a:solidFill>
              </a:rPr>
              <a:t>South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South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South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Temperate</a:t>
            </a:r>
            <a:r>
              <a:rPr lang="ca-ES" sz="1100" dirty="0">
                <a:solidFill>
                  <a:prstClr val="white"/>
                </a:solidFill>
              </a:rPr>
              <a:t> </a:t>
            </a:r>
            <a:r>
              <a:rPr lang="ca-ES" sz="1100" dirty="0" err="1">
                <a:solidFill>
                  <a:prstClr val="white"/>
                </a:solidFill>
              </a:rPr>
              <a:t>Zone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>
                <a:solidFill>
                  <a:prstClr val="white"/>
                </a:solidFill>
              </a:rPr>
              <a:t>SPR 	III 	</a:t>
            </a:r>
            <a:r>
              <a:rPr lang="ca-ES" sz="1100" dirty="0" err="1">
                <a:solidFill>
                  <a:prstClr val="white"/>
                </a:solidFill>
              </a:rPr>
              <a:t>South</a:t>
            </a:r>
            <a:r>
              <a:rPr lang="ca-ES" sz="1100" dirty="0">
                <a:solidFill>
                  <a:prstClr val="white"/>
                </a:solidFill>
              </a:rPr>
              <a:t> Polar </a:t>
            </a:r>
            <a:r>
              <a:rPr lang="ca-ES" sz="1100" dirty="0" err="1">
                <a:solidFill>
                  <a:prstClr val="white"/>
                </a:solidFill>
              </a:rPr>
              <a:t>region</a:t>
            </a:r>
            <a:endParaRPr lang="ca-ES" sz="1100" dirty="0">
              <a:solidFill>
                <a:prstClr val="white"/>
              </a:solidFill>
            </a:endParaRPr>
          </a:p>
          <a:p>
            <a:r>
              <a:rPr lang="ca-ES" sz="1100" dirty="0">
                <a:solidFill>
                  <a:prstClr val="white"/>
                </a:solidFill>
              </a:rPr>
              <a:t>* No </a:t>
            </a:r>
            <a:r>
              <a:rPr lang="ca-ES" sz="1100" dirty="0" err="1">
                <a:solidFill>
                  <a:prstClr val="white"/>
                </a:solidFill>
              </a:rPr>
              <a:t>siempre</a:t>
            </a:r>
            <a:r>
              <a:rPr lang="ca-ES" sz="1100" dirty="0">
                <a:solidFill>
                  <a:prstClr val="white"/>
                </a:solidFill>
              </a:rPr>
              <a:t> son visibles</a:t>
            </a:r>
          </a:p>
        </p:txBody>
      </p:sp>
    </p:spTree>
    <p:extLst>
      <p:ext uri="{BB962C8B-B14F-4D97-AF65-F5344CB8AC3E}">
        <p14:creationId xmlns:p14="http://schemas.microsoft.com/office/powerpoint/2010/main" val="26952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291</Words>
  <Application>Microsoft Office PowerPoint</Application>
  <PresentationFormat>Presentación en pantalla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1_Tema de Office</vt:lpstr>
      <vt:lpstr>A LA RECERCA DELS PLANETES.</vt:lpstr>
      <vt:lpstr>Soc el planeta de l’any 2020.</vt:lpstr>
      <vt:lpstr>La meva grandària comparada amb la Terra.</vt:lpstr>
      <vt:lpstr>Tinc un company que m’apropa a vosaltres.</vt:lpstr>
      <vt:lpstr>Tal com sóc, per qui em vulgui conèixer millor.</vt:lpstr>
      <vt:lpstr>Després de Mercuri sóc el qui té l’eix de rotació més dret.</vt:lpstr>
      <vt:lpstr>La meva òrbita el·líptica és atreta  pels asteroides Troians.</vt:lpstr>
      <vt:lpstr>M’han omplert de regions, bandes i zones.</vt:lpstr>
      <vt:lpstr>Per si no entenies prou,  encara me’n posen de més.</vt:lpstr>
      <vt:lpstr>Fabrico objectes brillants i foscos  a les zones i a les bandes.</vt:lpstr>
      <vt:lpstr>Fixeu-s’hi bé.</vt:lpstr>
      <vt:lpstr>Als meus acompanyants Galileo Galilei els anomenà galileans.</vt:lpstr>
      <vt:lpstr>Les seves mesures. </vt:lpstr>
      <vt:lpstr>Com planeta exterior, en relació a la Terra i al Sol,  tinc conjuncions, oposicions i quadratures.</vt:lpstr>
      <vt:lpstr>Quan m’observen des de la Terra, els meus satèl·lits creen molt fenòmens.</vt:lpstr>
      <vt:lpstr>Em desplaço lentament a través dels estels en moviment continu uns dotze anys.</vt:lpstr>
      <vt:lpstr>La retrogradació de Júpiter és  de 123 dies amb dos períodes estacionaris.</vt:lpstr>
      <vt:lpstr>Moments del moviment retrògrada.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 RECERCA DELS PLANETES.</dc:title>
  <dc:creator>jaume</dc:creator>
  <cp:lastModifiedBy>Antoni Trallero</cp:lastModifiedBy>
  <cp:revision>1</cp:revision>
  <dcterms:created xsi:type="dcterms:W3CDTF">2021-03-12T21:42:19Z</dcterms:created>
  <dcterms:modified xsi:type="dcterms:W3CDTF">2021-04-01T16:07:29Z</dcterms:modified>
</cp:coreProperties>
</file>