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84" r:id="rId4"/>
    <p:sldId id="266" r:id="rId5"/>
    <p:sldId id="286" r:id="rId6"/>
    <p:sldId id="287" r:id="rId7"/>
    <p:sldId id="296" r:id="rId8"/>
    <p:sldId id="297" r:id="rId9"/>
    <p:sldId id="298" r:id="rId10"/>
    <p:sldId id="289" r:id="rId11"/>
    <p:sldId id="291" r:id="rId12"/>
    <p:sldId id="288" r:id="rId13"/>
    <p:sldId id="285" r:id="rId14"/>
    <p:sldId id="292" r:id="rId15"/>
    <p:sldId id="293" r:id="rId16"/>
    <p:sldId id="299" r:id="rId17"/>
    <p:sldId id="300" r:id="rId18"/>
    <p:sldId id="294" r:id="rId19"/>
    <p:sldId id="295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68" d="100"/>
          <a:sy n="68" d="100"/>
        </p:scale>
        <p:origin x="-2106" y="-103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76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373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484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42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8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93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18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475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1488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14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87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88383-714B-47B9-9012-2126DC387474}" type="datetimeFigureOut">
              <a:rPr lang="es-ES" smtClean="0"/>
              <a:t>10/11/2021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2CF94-5C66-4784-BDC2-15055D73A4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877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91886" y="2828835"/>
            <a:ext cx="6865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3600" dirty="0">
                <a:solidFill>
                  <a:schemeClr val="bg1"/>
                </a:solidFill>
              </a:rPr>
              <a:t>Seguiment activitat solar cicle </a:t>
            </a:r>
            <a:r>
              <a:rPr lang="ca-ES" sz="3600" dirty="0" smtClean="0">
                <a:solidFill>
                  <a:schemeClr val="bg1"/>
                </a:solidFill>
              </a:rPr>
              <a:t>25. </a:t>
            </a:r>
            <a:endParaRPr lang="ca-ES" sz="3600" dirty="0">
              <a:solidFill>
                <a:schemeClr val="bg1"/>
              </a:solidFill>
            </a:endParaRPr>
          </a:p>
          <a:p>
            <a:pPr algn="ctr"/>
            <a:r>
              <a:rPr lang="ca-ES" sz="3600" dirty="0" smtClean="0">
                <a:solidFill>
                  <a:schemeClr val="bg1"/>
                </a:solidFill>
              </a:rPr>
              <a:t>Octubre 2021.</a:t>
            </a:r>
            <a:endParaRPr lang="es-ES" sz="36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9" y="767077"/>
            <a:ext cx="3419300" cy="130673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491758" y="5795682"/>
            <a:ext cx="3119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Lluis Canals Mestres</a:t>
            </a:r>
          </a:p>
          <a:p>
            <a:r>
              <a:rPr lang="ca-ES" dirty="0" smtClean="0"/>
              <a:t>Poboleda (Priorat), 31/10/2021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99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92" y="2829486"/>
            <a:ext cx="9007814" cy="4028514"/>
          </a:xfrm>
          <a:prstGeom prst="rect">
            <a:avLst/>
          </a:prstGeom>
        </p:spPr>
      </p:pic>
      <p:pic>
        <p:nvPicPr>
          <p:cNvPr id="3074" name="Picture 2" descr="https://www.spaceweather.com/images2021/09oct21/m1flare_red_str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93" y="134865"/>
            <a:ext cx="3763869" cy="36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/>
          <p:cNvCxnSpPr/>
          <p:nvPr/>
        </p:nvCxnSpPr>
        <p:spPr>
          <a:xfrm>
            <a:off x="3523129" y="1801907"/>
            <a:ext cx="3496236" cy="2272553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5282462" y="477671"/>
            <a:ext cx="66893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806450" algn="l"/>
              </a:tabLst>
            </a:pPr>
            <a:r>
              <a:rPr lang="ca-ES" dirty="0" smtClean="0">
                <a:solidFill>
                  <a:schemeClr val="bg1"/>
                </a:solidFill>
              </a:rPr>
              <a:t>Erupció solar en la AR 2882 dirigida cap a la Terra del dia 9 d’Octubre </a:t>
            </a:r>
          </a:p>
          <a:p>
            <a:pPr>
              <a:tabLst>
                <a:tab pos="806450" algn="l"/>
              </a:tabLst>
            </a:pPr>
            <a:r>
              <a:rPr lang="ca-ES" dirty="0">
                <a:solidFill>
                  <a:schemeClr val="bg1"/>
                </a:solidFill>
              </a:rPr>
              <a:t> </a:t>
            </a:r>
            <a:r>
              <a:rPr lang="ca-ES" dirty="0" smtClean="0">
                <a:solidFill>
                  <a:schemeClr val="bg1"/>
                </a:solidFill>
              </a:rPr>
              <a:t>a les 06:40 UT produint un pic de radiació tipus M1.6.</a:t>
            </a:r>
          </a:p>
          <a:p>
            <a:pPr>
              <a:tabLst>
                <a:tab pos="806450" algn="l"/>
              </a:tabLst>
            </a:pPr>
            <a:endParaRPr lang="ca-ES" dirty="0">
              <a:solidFill>
                <a:schemeClr val="bg1"/>
              </a:solidFill>
            </a:endParaRPr>
          </a:p>
          <a:p>
            <a:pPr>
              <a:tabLst>
                <a:tab pos="806450" algn="l"/>
              </a:tabLst>
            </a:pPr>
            <a:r>
              <a:rPr lang="ca-ES" dirty="0" smtClean="0">
                <a:solidFill>
                  <a:schemeClr val="bg1"/>
                </a:solidFill>
              </a:rPr>
              <a:t>La radiació electromagnètica arriba a la Terra al cap de 8 minuts i pot</a:t>
            </a:r>
          </a:p>
          <a:p>
            <a:pPr>
              <a:tabLst>
                <a:tab pos="806450" algn="l"/>
              </a:tabLst>
            </a:pPr>
            <a:r>
              <a:rPr lang="ca-ES" dirty="0">
                <a:solidFill>
                  <a:schemeClr val="bg1"/>
                </a:solidFill>
              </a:rPr>
              <a:t>p</a:t>
            </a:r>
            <a:r>
              <a:rPr lang="ca-ES" dirty="0" smtClean="0">
                <a:solidFill>
                  <a:schemeClr val="bg1"/>
                </a:solidFill>
              </a:rPr>
              <a:t>rovocar bloquejos en les transmissions d’ones de radiofreqüència,</a:t>
            </a:r>
          </a:p>
          <a:p>
            <a:pPr>
              <a:tabLst>
                <a:tab pos="806450" algn="l"/>
              </a:tabLst>
            </a:pPr>
            <a:r>
              <a:rPr lang="ca-ES" dirty="0">
                <a:solidFill>
                  <a:schemeClr val="bg1"/>
                </a:solidFill>
              </a:rPr>
              <a:t>e</a:t>
            </a:r>
            <a:r>
              <a:rPr lang="ca-ES" dirty="0" smtClean="0">
                <a:solidFill>
                  <a:schemeClr val="bg1"/>
                </a:solidFill>
              </a:rPr>
              <a:t>n els sistemes de navegació aèria i en components electrònics de </a:t>
            </a:r>
          </a:p>
          <a:p>
            <a:pPr>
              <a:tabLst>
                <a:tab pos="806450" algn="l"/>
              </a:tabLst>
            </a:pPr>
            <a:r>
              <a:rPr lang="ca-ES" dirty="0" err="1" smtClean="0">
                <a:solidFill>
                  <a:schemeClr val="bg1"/>
                </a:solidFill>
              </a:rPr>
              <a:t>Satèl.lits</a:t>
            </a:r>
            <a:r>
              <a:rPr lang="ca-ES" dirty="0" smtClean="0">
                <a:solidFill>
                  <a:schemeClr val="bg1"/>
                </a:solidFill>
              </a:rPr>
              <a:t>  en </a:t>
            </a:r>
            <a:r>
              <a:rPr lang="ca-ES" dirty="0">
                <a:solidFill>
                  <a:schemeClr val="bg1"/>
                </a:solidFill>
              </a:rPr>
              <a:t>ò</a:t>
            </a:r>
            <a:r>
              <a:rPr lang="ca-ES" dirty="0" smtClean="0">
                <a:solidFill>
                  <a:schemeClr val="bg1"/>
                </a:solidFill>
              </a:rPr>
              <a:t>rbita terrestre.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3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paceweather.com/images2021/11oct21/shockfront_str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4" y="117941"/>
            <a:ext cx="6717349" cy="18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ervices.swpc.noaa.gov/images/planetary-k-inde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894513" y="117941"/>
            <a:ext cx="4975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L’erupció del dia 9 procedent de les immediacions</a:t>
            </a:r>
          </a:p>
          <a:p>
            <a:r>
              <a:rPr lang="ca-ES" dirty="0">
                <a:solidFill>
                  <a:schemeClr val="bg1"/>
                </a:solidFill>
              </a:rPr>
              <a:t>d</a:t>
            </a:r>
            <a:r>
              <a:rPr lang="ca-ES" dirty="0" smtClean="0">
                <a:solidFill>
                  <a:schemeClr val="bg1"/>
                </a:solidFill>
              </a:rPr>
              <a:t>e la AR 2882 arriba a la Terra el dia 12 provocant </a:t>
            </a:r>
          </a:p>
          <a:p>
            <a:r>
              <a:rPr lang="ca-ES" dirty="0">
                <a:solidFill>
                  <a:schemeClr val="bg1"/>
                </a:solidFill>
              </a:rPr>
              <a:t>u</a:t>
            </a:r>
            <a:r>
              <a:rPr lang="ca-ES" dirty="0" smtClean="0">
                <a:solidFill>
                  <a:schemeClr val="bg1"/>
                </a:solidFill>
              </a:rPr>
              <a:t>n augment del vent solar que permet un nivell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Auroral de K=6 ( màxim 10)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94513" y="1564502"/>
            <a:ext cx="5189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Doble tempesta en menys de 12 hores que provoca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Aurores Boreals que es poden veure des de llocs on </a:t>
            </a:r>
          </a:p>
          <a:p>
            <a:r>
              <a:rPr lang="ca-ES" dirty="0">
                <a:solidFill>
                  <a:schemeClr val="bg1"/>
                </a:solidFill>
              </a:rPr>
              <a:t> </a:t>
            </a:r>
            <a:r>
              <a:rPr lang="ca-ES" dirty="0" smtClean="0">
                <a:solidFill>
                  <a:schemeClr val="bg1"/>
                </a:solidFill>
              </a:rPr>
              <a:t>normalment no es veuen.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 flipH="1">
            <a:off x="5056094" y="2604768"/>
            <a:ext cx="2164977" cy="1107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471" y="3179389"/>
            <a:ext cx="4950411" cy="34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855" y="0"/>
            <a:ext cx="7209316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282388"/>
            <a:ext cx="260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11/10/2021      08:54   </a:t>
            </a:r>
            <a:r>
              <a:rPr lang="ca-ES" dirty="0" smtClean="0">
                <a:solidFill>
                  <a:schemeClr val="bg1"/>
                </a:solidFill>
              </a:rPr>
              <a:t>UT.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434408" y="2182017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2882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182527" y="1644134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2883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559044" y="5180711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2884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 flipH="1" flipV="1">
            <a:off x="7677151" y="4695825"/>
            <a:ext cx="881893" cy="66955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57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97" y="1216959"/>
            <a:ext cx="3789913" cy="442408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00185" y="6061954"/>
            <a:ext cx="2599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2882 i protuberàncies.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38089" y="745850"/>
            <a:ext cx="2601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12/10/2021      09:20   </a:t>
            </a:r>
            <a:r>
              <a:rPr lang="ca-ES" dirty="0" smtClean="0">
                <a:solidFill>
                  <a:schemeClr val="bg1"/>
                </a:solidFill>
              </a:rPr>
              <a:t>UT.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75" y="1216959"/>
            <a:ext cx="4576209" cy="445097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300342" y="745850"/>
            <a:ext cx="2601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13/10/2021      15:10   </a:t>
            </a:r>
            <a:r>
              <a:rPr lang="ca-ES" dirty="0" smtClean="0">
                <a:solidFill>
                  <a:schemeClr val="bg1"/>
                </a:solidFill>
              </a:rPr>
              <a:t>UT.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9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63" y="0"/>
            <a:ext cx="3671476" cy="39668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70" y="4466892"/>
            <a:ext cx="4877481" cy="239110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470522" y="4032220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13/10/2021      15:18   UT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64" y="0"/>
            <a:ext cx="4241461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433102" y="3662888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2882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3018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350623" y="107577"/>
            <a:ext cx="260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14/10/2021      15:07   </a:t>
            </a:r>
            <a:r>
              <a:rPr lang="ca-ES" dirty="0" smtClean="0">
                <a:solidFill>
                  <a:schemeClr val="bg1"/>
                </a:solidFill>
              </a:rPr>
              <a:t>UT.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577625" y="2756648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2882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853083" y="751728"/>
            <a:ext cx="3960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AR </a:t>
            </a:r>
            <a:r>
              <a:rPr lang="ca-ES" dirty="0" smtClean="0">
                <a:solidFill>
                  <a:schemeClr val="bg1"/>
                </a:solidFill>
              </a:rPr>
              <a:t>2885 és forma en el límit Oest en els </a:t>
            </a:r>
          </a:p>
          <a:p>
            <a:r>
              <a:rPr lang="ca-ES" dirty="0">
                <a:solidFill>
                  <a:schemeClr val="bg1"/>
                </a:solidFill>
              </a:rPr>
              <a:t>ú</a:t>
            </a:r>
            <a:r>
              <a:rPr lang="ca-ES" dirty="0" smtClean="0">
                <a:solidFill>
                  <a:schemeClr val="bg1"/>
                </a:solidFill>
              </a:rPr>
              <a:t>ltims dies d’observació de la AR 2882.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6943177" y="1277471"/>
            <a:ext cx="909906" cy="12563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4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701" y="970671"/>
            <a:ext cx="8478858" cy="537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62708" y="970671"/>
            <a:ext cx="1344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Rafa Segura.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24-10-2021.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Taca solar.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Tarragona.</a:t>
            </a:r>
            <a:endParaRPr lang="ca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0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1" y="2024943"/>
            <a:ext cx="566649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74" y="829189"/>
            <a:ext cx="57150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322363" y="520505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Amb les ejeccions.</a:t>
            </a:r>
            <a:endParaRPr lang="ca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85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25" y="0"/>
            <a:ext cx="698255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996" y="242047"/>
            <a:ext cx="260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28/10/2021      08:08   </a:t>
            </a:r>
            <a:r>
              <a:rPr lang="ca-ES" dirty="0" smtClean="0">
                <a:solidFill>
                  <a:schemeClr val="bg1"/>
                </a:solidFill>
              </a:rPr>
              <a:t>UT.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623551" y="4074459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2886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735162" y="4443791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2887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228215" y="4443791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2889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549779" y="4074459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2890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64490" y="2037230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2891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71" y="638735"/>
            <a:ext cx="5949287" cy="558052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987951" y="141657"/>
            <a:ext cx="2601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28/10/2021      08:08   </a:t>
            </a:r>
            <a:r>
              <a:rPr lang="ca-ES" dirty="0" smtClean="0">
                <a:solidFill>
                  <a:schemeClr val="bg1"/>
                </a:solidFill>
              </a:rPr>
              <a:t>UT.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132276" y="2047546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2887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250749" y="2232212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2889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557398" y="110270"/>
            <a:ext cx="4356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La regió AR 2887 , de tipus magnètic Beta Gamma, ha sigut molt activa durant </a:t>
            </a:r>
          </a:p>
          <a:p>
            <a:r>
              <a:rPr lang="ca-ES" dirty="0">
                <a:solidFill>
                  <a:schemeClr val="bg1"/>
                </a:solidFill>
              </a:rPr>
              <a:t>l</a:t>
            </a:r>
            <a:r>
              <a:rPr lang="ca-ES" dirty="0" smtClean="0">
                <a:solidFill>
                  <a:schemeClr val="bg1"/>
                </a:solidFill>
              </a:rPr>
              <a:t>a segona meitat del mes, provocant diverses flamarades dirigides directament cap a la Terra; una d’elles de tipus X1.0.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06198" y="6411210"/>
            <a:ext cx="7408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Beta-Gamma </a:t>
            </a:r>
            <a:r>
              <a:rPr lang="es-ES" dirty="0" smtClean="0">
                <a:solidFill>
                  <a:schemeClr val="bg1"/>
                </a:solidFill>
              </a:rPr>
              <a:t>:   mescla </a:t>
            </a:r>
            <a:r>
              <a:rPr lang="es-ES" dirty="0">
                <a:solidFill>
                  <a:schemeClr val="bg1"/>
                </a:solidFill>
              </a:rPr>
              <a:t>de </a:t>
            </a:r>
            <a:r>
              <a:rPr lang="es-ES" dirty="0" err="1">
                <a:solidFill>
                  <a:schemeClr val="bg1"/>
                </a:solidFill>
              </a:rPr>
              <a:t>polaritats</a:t>
            </a:r>
            <a:r>
              <a:rPr lang="es-ES" dirty="0">
                <a:solidFill>
                  <a:schemeClr val="bg1"/>
                </a:solidFill>
              </a:rPr>
              <a:t> en una </a:t>
            </a:r>
            <a:r>
              <a:rPr lang="es-ES" dirty="0" err="1">
                <a:solidFill>
                  <a:schemeClr val="bg1"/>
                </a:solidFill>
              </a:rPr>
              <a:t>configuració</a:t>
            </a:r>
            <a:r>
              <a:rPr lang="es-ES" dirty="0">
                <a:solidFill>
                  <a:schemeClr val="bg1"/>
                </a:solidFill>
              </a:rPr>
              <a:t> bipolar </a:t>
            </a:r>
            <a:r>
              <a:rPr lang="es-ES" dirty="0" err="1" smtClean="0">
                <a:solidFill>
                  <a:schemeClr val="bg1"/>
                </a:solidFill>
              </a:rPr>
              <a:t>dominant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www.solarham.net/pictures/2021/oct28_2021_x1.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66" y="1569299"/>
            <a:ext cx="4412881" cy="31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900" y="4776058"/>
            <a:ext cx="3985812" cy="1755618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H="1">
            <a:off x="10919791" y="4776058"/>
            <a:ext cx="384313" cy="3790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9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429000"/>
            <a:ext cx="76244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 smtClean="0">
              <a:solidFill>
                <a:schemeClr val="bg1"/>
              </a:solidFill>
            </a:endParaRPr>
          </a:p>
          <a:p>
            <a:r>
              <a:rPr lang="ca-ES" dirty="0" smtClean="0">
                <a:solidFill>
                  <a:schemeClr val="bg1"/>
                </a:solidFill>
              </a:rPr>
              <a:t>El nombre de </a:t>
            </a:r>
            <a:r>
              <a:rPr lang="ca-ES" dirty="0" err="1" smtClean="0">
                <a:solidFill>
                  <a:schemeClr val="bg1"/>
                </a:solidFill>
              </a:rPr>
              <a:t>Wolf</a:t>
            </a:r>
            <a:r>
              <a:rPr lang="ca-ES" dirty="0" smtClean="0">
                <a:solidFill>
                  <a:schemeClr val="bg1"/>
                </a:solidFill>
              </a:rPr>
              <a:t> d’aquest mes ha estat: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	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	Nº mínim		:	11	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	Nº màxim	:	96 (dia 29 amb 5 Regions Actives).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	Nº </a:t>
            </a:r>
            <a:r>
              <a:rPr lang="ca-ES" dirty="0" err="1" smtClean="0">
                <a:solidFill>
                  <a:schemeClr val="bg1"/>
                </a:solidFill>
              </a:rPr>
              <a:t>Wolf</a:t>
            </a:r>
            <a:r>
              <a:rPr lang="ca-ES" dirty="0" smtClean="0">
                <a:solidFill>
                  <a:schemeClr val="bg1"/>
                </a:solidFill>
              </a:rPr>
              <a:t> mitjà	:	36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	Dies sense cap taca	:	0 (1 segons la font consultada, el dia 17).</a:t>
            </a:r>
          </a:p>
          <a:p>
            <a:endParaRPr lang="ca-ES" dirty="0" smtClean="0"/>
          </a:p>
          <a:p>
            <a:r>
              <a:rPr lang="ca-ES" dirty="0" smtClean="0">
                <a:solidFill>
                  <a:schemeClr val="bg1"/>
                </a:solidFill>
              </a:rPr>
              <a:t>(Font consultada: www.spaceweather.com).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46060" y="769276"/>
            <a:ext cx="113739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Durant el mes de Octubre l’activitat del Sol es va animant poc a poc.</a:t>
            </a:r>
          </a:p>
          <a:p>
            <a:endParaRPr lang="ca-ES" dirty="0">
              <a:solidFill>
                <a:schemeClr val="bg1"/>
              </a:solidFill>
            </a:endParaRPr>
          </a:p>
          <a:p>
            <a:r>
              <a:rPr lang="ca-ES" dirty="0" smtClean="0">
                <a:solidFill>
                  <a:schemeClr val="bg1"/>
                </a:solidFill>
              </a:rPr>
              <a:t>Hi han hagut dos episodis de fortes ejeccions de material, CME (Ejecció de Massa Coronal) , a l’espai ,que han provocat </a:t>
            </a:r>
            <a:r>
              <a:rPr lang="ca-ES" dirty="0">
                <a:solidFill>
                  <a:schemeClr val="bg1"/>
                </a:solidFill>
              </a:rPr>
              <a:t>A</a:t>
            </a:r>
            <a:r>
              <a:rPr lang="ca-ES" dirty="0" smtClean="0">
                <a:solidFill>
                  <a:schemeClr val="bg1"/>
                </a:solidFill>
              </a:rPr>
              <a:t>urores Boreals en llocs de latitud més baixa del que és habitual.</a:t>
            </a:r>
            <a:endParaRPr lang="es-ES" dirty="0" smtClean="0">
              <a:solidFill>
                <a:schemeClr val="bg1"/>
              </a:solidFill>
            </a:endParaRPr>
          </a:p>
          <a:p>
            <a:endParaRPr lang="ca-ES" dirty="0" smtClean="0">
              <a:solidFill>
                <a:schemeClr val="bg1"/>
              </a:solidFill>
            </a:endParaRPr>
          </a:p>
          <a:p>
            <a:r>
              <a:rPr lang="ca-ES" dirty="0" smtClean="0">
                <a:solidFill>
                  <a:schemeClr val="bg1"/>
                </a:solidFill>
              </a:rPr>
              <a:t>Una flamarada al principi de mes, 9 d’Octubre, al voltant de la AR 2882; i una altra al final de mes ( dia 28 ) provocada per AR 2887 de tipus magnètic Beta gamma. </a:t>
            </a:r>
          </a:p>
          <a:p>
            <a:endParaRPr lang="ca-ES" dirty="0">
              <a:solidFill>
                <a:schemeClr val="bg1"/>
              </a:solidFill>
            </a:endParaRPr>
          </a:p>
          <a:p>
            <a:r>
              <a:rPr lang="ca-ES" dirty="0" smtClean="0">
                <a:solidFill>
                  <a:schemeClr val="bg1"/>
                </a:solidFill>
              </a:rPr>
              <a:t>Durant aquest mes hi ha hagut més activitat a l’hemisferi Sud que el Nord.</a:t>
            </a:r>
            <a:endParaRPr lang="ca-ES" dirty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pic>
        <p:nvPicPr>
          <p:cNvPr id="6" name="Picture 2" descr="https://wwwbis.sidc.be/silso/DATA/EISN/EISNcur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82" y="2800601"/>
            <a:ext cx="4421282" cy="334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17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71153" y="487025"/>
            <a:ext cx="8553880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 smtClean="0">
                <a:solidFill>
                  <a:schemeClr val="bg1"/>
                </a:solidFill>
              </a:rPr>
              <a:t>		  	Relació de taques solars :</a:t>
            </a:r>
          </a:p>
          <a:p>
            <a:endParaRPr lang="ca-ES" sz="2400" dirty="0" smtClean="0">
              <a:solidFill>
                <a:schemeClr val="bg1"/>
              </a:solidFill>
            </a:endParaRPr>
          </a:p>
          <a:p>
            <a:r>
              <a:rPr lang="ca-ES" sz="2400" dirty="0" smtClean="0">
                <a:solidFill>
                  <a:schemeClr val="bg1"/>
                </a:solidFill>
              </a:rPr>
              <a:t>Denominació	Hemisferi		Observada	Tipus Magnètic</a:t>
            </a:r>
          </a:p>
          <a:p>
            <a:endParaRPr lang="ca-ES" sz="2400" dirty="0">
              <a:solidFill>
                <a:schemeClr val="bg1"/>
              </a:solidFill>
            </a:endParaRPr>
          </a:p>
          <a:p>
            <a:r>
              <a:rPr lang="ca-ES" sz="2400" dirty="0" smtClean="0">
                <a:solidFill>
                  <a:schemeClr val="bg1"/>
                </a:solidFill>
              </a:rPr>
              <a:t>AR 2877		Sud		No		Beta Gamma</a:t>
            </a:r>
          </a:p>
          <a:p>
            <a:r>
              <a:rPr lang="ca-ES" sz="2400" dirty="0" smtClean="0">
                <a:solidFill>
                  <a:schemeClr val="bg1"/>
                </a:solidFill>
              </a:rPr>
              <a:t>AR 2880		Nord		Si		Beta</a:t>
            </a:r>
          </a:p>
          <a:p>
            <a:r>
              <a:rPr lang="ca-ES" sz="2400" dirty="0" smtClean="0">
                <a:solidFill>
                  <a:schemeClr val="bg1"/>
                </a:solidFill>
              </a:rPr>
              <a:t>AR 2882		Nord		No		</a:t>
            </a:r>
            <a:r>
              <a:rPr lang="ca-ES" sz="2400" dirty="0" err="1" smtClean="0">
                <a:solidFill>
                  <a:schemeClr val="bg1"/>
                </a:solidFill>
              </a:rPr>
              <a:t>Alpha</a:t>
            </a:r>
            <a:endParaRPr lang="ca-ES" sz="2400" dirty="0" smtClean="0">
              <a:solidFill>
                <a:schemeClr val="bg1"/>
              </a:solidFill>
            </a:endParaRPr>
          </a:p>
          <a:p>
            <a:r>
              <a:rPr lang="ca-ES" sz="2400" dirty="0" smtClean="0">
                <a:solidFill>
                  <a:schemeClr val="bg1"/>
                </a:solidFill>
              </a:rPr>
              <a:t>AR 2883		Nord		Si		Beta</a:t>
            </a:r>
          </a:p>
          <a:p>
            <a:r>
              <a:rPr lang="ca-ES" sz="2400" dirty="0" smtClean="0">
                <a:solidFill>
                  <a:schemeClr val="bg1"/>
                </a:solidFill>
              </a:rPr>
              <a:t>AR 2884		Sud		Si		Beta</a:t>
            </a:r>
          </a:p>
          <a:p>
            <a:r>
              <a:rPr lang="ca-ES" sz="2400" dirty="0" smtClean="0">
                <a:solidFill>
                  <a:schemeClr val="bg1"/>
                </a:solidFill>
              </a:rPr>
              <a:t>AR 2885		Nord		Si		Beta</a:t>
            </a:r>
          </a:p>
          <a:p>
            <a:r>
              <a:rPr lang="ca-ES" sz="2400" dirty="0" smtClean="0">
                <a:solidFill>
                  <a:schemeClr val="bg1"/>
                </a:solidFill>
              </a:rPr>
              <a:t>AR 2886		Sud		Si		</a:t>
            </a:r>
            <a:r>
              <a:rPr lang="ca-ES" sz="2400" dirty="0" err="1" smtClean="0">
                <a:solidFill>
                  <a:schemeClr val="bg1"/>
                </a:solidFill>
              </a:rPr>
              <a:t>Alpha</a:t>
            </a:r>
            <a:endParaRPr lang="ca-ES" sz="2400" dirty="0" smtClean="0">
              <a:solidFill>
                <a:schemeClr val="bg1"/>
              </a:solidFill>
            </a:endParaRPr>
          </a:p>
          <a:p>
            <a:r>
              <a:rPr lang="ca-ES" sz="2400" dirty="0" smtClean="0">
                <a:solidFill>
                  <a:schemeClr val="bg1"/>
                </a:solidFill>
              </a:rPr>
              <a:t>AR 2887		Sud		Si		Beta Gamma</a:t>
            </a:r>
          </a:p>
          <a:p>
            <a:r>
              <a:rPr lang="ca-ES" sz="2400" dirty="0" smtClean="0">
                <a:solidFill>
                  <a:schemeClr val="bg1"/>
                </a:solidFill>
              </a:rPr>
              <a:t>AR 2888		Sud		No		</a:t>
            </a:r>
            <a:r>
              <a:rPr lang="ca-ES" sz="2400" dirty="0" err="1" smtClean="0">
                <a:solidFill>
                  <a:schemeClr val="bg1"/>
                </a:solidFill>
              </a:rPr>
              <a:t>Alpha</a:t>
            </a:r>
            <a:endParaRPr lang="ca-ES" sz="2400" dirty="0" smtClean="0">
              <a:solidFill>
                <a:schemeClr val="bg1"/>
              </a:solidFill>
            </a:endParaRPr>
          </a:p>
          <a:p>
            <a:r>
              <a:rPr lang="ca-ES" sz="2400" dirty="0" smtClean="0">
                <a:solidFill>
                  <a:schemeClr val="bg1"/>
                </a:solidFill>
              </a:rPr>
              <a:t>AR 2889		Sud		Si		Beta</a:t>
            </a:r>
          </a:p>
          <a:p>
            <a:r>
              <a:rPr lang="ca-ES" sz="2400" dirty="0" smtClean="0">
                <a:solidFill>
                  <a:schemeClr val="bg1"/>
                </a:solidFill>
              </a:rPr>
              <a:t>AR 2890		Sud		Si		Beta</a:t>
            </a:r>
          </a:p>
          <a:p>
            <a:r>
              <a:rPr lang="ca-ES" sz="2400" dirty="0" smtClean="0">
                <a:solidFill>
                  <a:schemeClr val="bg1"/>
                </a:solidFill>
              </a:rPr>
              <a:t>AR 2891		Nord		Si		Beta</a:t>
            </a:r>
          </a:p>
        </p:txBody>
      </p:sp>
    </p:spTree>
    <p:extLst>
      <p:ext uri="{BB962C8B-B14F-4D97-AF65-F5344CB8AC3E}">
        <p14:creationId xmlns:p14="http://schemas.microsoft.com/office/powerpoint/2010/main" val="26027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62802" y="2452033"/>
            <a:ext cx="6123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4000" dirty="0" smtClean="0">
                <a:solidFill>
                  <a:schemeClr val="bg1"/>
                </a:solidFill>
              </a:rPr>
              <a:t>Observacions amb telescopi.</a:t>
            </a:r>
            <a:endParaRPr lang="es-ES" sz="4000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735069" y="3788730"/>
            <a:ext cx="4706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S’ha observat  </a:t>
            </a:r>
            <a:r>
              <a:rPr lang="ca-ES" dirty="0">
                <a:solidFill>
                  <a:schemeClr val="bg1"/>
                </a:solidFill>
              </a:rPr>
              <a:t>8</a:t>
            </a:r>
            <a:r>
              <a:rPr lang="ca-ES" dirty="0" smtClean="0">
                <a:solidFill>
                  <a:schemeClr val="bg1"/>
                </a:solidFill>
              </a:rPr>
              <a:t>  dies dels 31 del mes d’Octubre.</a:t>
            </a:r>
            <a:endParaRPr lang="ca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6747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611035" y="94129"/>
            <a:ext cx="260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04/10/2021      15:57   </a:t>
            </a:r>
            <a:r>
              <a:rPr lang="ca-ES" dirty="0" smtClean="0">
                <a:solidFill>
                  <a:schemeClr val="bg1"/>
                </a:solidFill>
              </a:rPr>
              <a:t>UT.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63070" y="2232212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2882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6578" y="1479176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2880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996025" y="740512"/>
            <a:ext cx="4753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Al Hemisferi Nord destaca la AR 2882 de tipus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magnètic </a:t>
            </a:r>
            <a:r>
              <a:rPr lang="ca-ES" dirty="0" err="1" smtClean="0">
                <a:solidFill>
                  <a:schemeClr val="bg1"/>
                </a:solidFill>
              </a:rPr>
              <a:t>Alpha</a:t>
            </a:r>
            <a:r>
              <a:rPr lang="ca-ES" dirty="0">
                <a:solidFill>
                  <a:schemeClr val="bg1"/>
                </a:solidFill>
              </a:rPr>
              <a:t>,</a:t>
            </a:r>
            <a:r>
              <a:rPr lang="ca-ES" dirty="0" smtClean="0">
                <a:solidFill>
                  <a:schemeClr val="bg1"/>
                </a:solidFill>
              </a:rPr>
              <a:t> d’un </a:t>
            </a:r>
            <a:r>
              <a:rPr lang="ca-ES" dirty="0" err="1" smtClean="0">
                <a:solidFill>
                  <a:schemeClr val="bg1"/>
                </a:solidFill>
              </a:rPr>
              <a:t>tamany</a:t>
            </a:r>
            <a:r>
              <a:rPr lang="ca-ES" dirty="0" smtClean="0">
                <a:solidFill>
                  <a:schemeClr val="bg1"/>
                </a:solidFill>
              </a:rPr>
              <a:t> com el del planeta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Terra.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Picture 2" descr="https://spaceweathergallery.com/submissions/pics/p/Philippe-Tosi-2021-10-09-1047-coul_1633779638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280" y="3429000"/>
            <a:ext cx="4580759" cy="261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7141108" y="6211669"/>
            <a:ext cx="4778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Taken by Philippe Tosi on October 9, 2021 @ FRANCE -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Nîmes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746747" y="2610406"/>
            <a:ext cx="5445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https://spaceweathergallery.com/indiv_upload.php?upload_id=178454</a:t>
            </a:r>
          </a:p>
        </p:txBody>
      </p:sp>
    </p:spTree>
    <p:extLst>
      <p:ext uri="{BB962C8B-B14F-4D97-AF65-F5344CB8AC3E}">
        <p14:creationId xmlns:p14="http://schemas.microsoft.com/office/powerpoint/2010/main" val="10647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36" y="0"/>
            <a:ext cx="7032423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47551" y="1534109"/>
            <a:ext cx="260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07/10/2021      08:35   </a:t>
            </a:r>
            <a:r>
              <a:rPr lang="ca-ES" dirty="0" smtClean="0">
                <a:solidFill>
                  <a:schemeClr val="bg1"/>
                </a:solidFill>
              </a:rPr>
              <a:t>UT.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17894" y="2088107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2882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766278" y="1718775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AR 2880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5" y="3959039"/>
            <a:ext cx="3143250" cy="249555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3312708"/>
            <a:ext cx="3630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>
                <a:solidFill>
                  <a:schemeClr val="bg1"/>
                </a:solidFill>
              </a:rPr>
              <a:t>AR 2882   Tipus Magnètic </a:t>
            </a:r>
            <a:r>
              <a:rPr lang="ca-ES" dirty="0" err="1" smtClean="0">
                <a:solidFill>
                  <a:schemeClr val="bg1"/>
                </a:solidFill>
              </a:rPr>
              <a:t>Alpha</a:t>
            </a:r>
            <a:endParaRPr lang="ca-ES" dirty="0" smtClean="0">
              <a:solidFill>
                <a:schemeClr val="bg1"/>
              </a:solidFill>
            </a:endParaRPr>
          </a:p>
          <a:p>
            <a:pPr algn="ctr"/>
            <a:r>
              <a:rPr lang="ca-ES" dirty="0" smtClean="0">
                <a:solidFill>
                  <a:schemeClr val="bg1"/>
                </a:solidFill>
              </a:rPr>
              <a:t>(un sol punt amb ombra i penombra)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793" y="3624785"/>
            <a:ext cx="4637649" cy="302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793" y="168855"/>
            <a:ext cx="4637649" cy="302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4" y="1322364"/>
            <a:ext cx="6428115" cy="532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17452" y="168855"/>
            <a:ext cx="2881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Rafa Segura.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07-10-2021.</a:t>
            </a:r>
          </a:p>
          <a:p>
            <a:r>
              <a:rPr lang="ca-ES" dirty="0" smtClean="0">
                <a:solidFill>
                  <a:schemeClr val="bg1"/>
                </a:solidFill>
              </a:rPr>
              <a:t>Entretenint-se amb AR 2882.</a:t>
            </a:r>
            <a:endParaRPr lang="ca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8" y="1726809"/>
            <a:ext cx="6034209" cy="408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49" y="259814"/>
            <a:ext cx="3856892" cy="271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032" y="3198816"/>
            <a:ext cx="4710968" cy="339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00332" y="492369"/>
            <a:ext cx="2561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 smtClean="0"/>
          </a:p>
          <a:p>
            <a:r>
              <a:rPr lang="ca-ES" dirty="0" smtClean="0">
                <a:solidFill>
                  <a:schemeClr val="bg1"/>
                </a:solidFill>
              </a:rPr>
              <a:t>Amb el seu refractor 150.</a:t>
            </a:r>
            <a:endParaRPr lang="ca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75249" y="620764"/>
            <a:ext cx="190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I  fent més proves.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6" y="1295400"/>
            <a:ext cx="5145845" cy="384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091" y="1354377"/>
            <a:ext cx="57150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0430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4639</TotalTime>
  <Words>487</Words>
  <Application>Microsoft Office PowerPoint</Application>
  <PresentationFormat>Personalizado</PresentationFormat>
  <Paragraphs>101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Lluis Canals Mestres</dc:creator>
  <cp:lastModifiedBy>Antoni Trallero</cp:lastModifiedBy>
  <cp:revision>211</cp:revision>
  <dcterms:created xsi:type="dcterms:W3CDTF">2021-03-27T12:00:18Z</dcterms:created>
  <dcterms:modified xsi:type="dcterms:W3CDTF">2021-11-10T16:57:09Z</dcterms:modified>
</cp:coreProperties>
</file>