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2"/>
  </p:notesMasterIdLst>
  <p:sldIdLst>
    <p:sldId id="293" r:id="rId2"/>
    <p:sldId id="295" r:id="rId3"/>
    <p:sldId id="298" r:id="rId4"/>
    <p:sldId id="296" r:id="rId5"/>
    <p:sldId id="297" r:id="rId6"/>
    <p:sldId id="258" r:id="rId7"/>
    <p:sldId id="261" r:id="rId8"/>
    <p:sldId id="263" r:id="rId9"/>
    <p:sldId id="272" r:id="rId10"/>
    <p:sldId id="264" r:id="rId11"/>
    <p:sldId id="265" r:id="rId12"/>
    <p:sldId id="267" r:id="rId13"/>
    <p:sldId id="273" r:id="rId14"/>
    <p:sldId id="276" r:id="rId15"/>
    <p:sldId id="282" r:id="rId16"/>
    <p:sldId id="284" r:id="rId17"/>
    <p:sldId id="285" r:id="rId18"/>
    <p:sldId id="286" r:id="rId19"/>
    <p:sldId id="287" r:id="rId20"/>
    <p:sldId id="289" r:id="rId21"/>
  </p:sldIdLst>
  <p:sldSz cx="9906000" cy="6858000" type="A4"/>
  <p:notesSz cx="6877050" cy="96535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8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60" y="60"/>
      </p:cViewPr>
      <p:guideLst>
        <p:guide orient="horz" pos="2137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738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5725" y="0"/>
            <a:ext cx="2979738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E4B87-1851-47B6-92DC-0E622ECC7DB7}" type="datetimeFigureOut">
              <a:rPr lang="es-ES" smtClean="0"/>
              <a:t>01/09/2022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206500"/>
            <a:ext cx="470535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7388" y="4645025"/>
            <a:ext cx="5502275" cy="3802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69400"/>
            <a:ext cx="2979738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5725" y="9169400"/>
            <a:ext cx="2979738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FC1E7-A742-4316-BC38-EAAAC14809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81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5701F-8B7A-49BB-ACB4-BFF7E5C94AE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63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133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431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59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398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705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447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990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784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951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083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9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4A8A-A085-4120-BACA-DAC7D68C43D4}" type="datetimeFigureOut">
              <a:rPr lang="es-ES" smtClean="0"/>
              <a:t>01/09/2022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F0562-FD2A-4BCD-A87C-C95AD82B3D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854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471" y="3128762"/>
            <a:ext cx="557810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925" dirty="0">
                <a:solidFill>
                  <a:schemeClr val="bg1"/>
                </a:solidFill>
              </a:rPr>
              <a:t>Seguiment activitat solar cicle 25 </a:t>
            </a:r>
          </a:p>
          <a:p>
            <a:pPr algn="ctr"/>
            <a:r>
              <a:rPr lang="ca-ES" sz="2925" dirty="0" smtClean="0">
                <a:solidFill>
                  <a:schemeClr val="bg1"/>
                </a:solidFill>
              </a:rPr>
              <a:t>Juliol </a:t>
            </a:r>
            <a:r>
              <a:rPr lang="ca-ES" sz="2925" dirty="0">
                <a:solidFill>
                  <a:schemeClr val="bg1"/>
                </a:solidFill>
              </a:rPr>
              <a:t>2022</a:t>
            </a:r>
            <a:endParaRPr lang="es-ES" sz="2925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244" y="1370665"/>
            <a:ext cx="2778181" cy="10617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911163" y="5674212"/>
            <a:ext cx="2557367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63" dirty="0"/>
              <a:t>Lluis Canals Mestres</a:t>
            </a:r>
          </a:p>
          <a:p>
            <a:r>
              <a:rPr lang="ca-ES" sz="1463" dirty="0"/>
              <a:t>Poboleda (Priorat), </a:t>
            </a:r>
            <a:r>
              <a:rPr lang="ca-ES" sz="1463" dirty="0" smtClean="0"/>
              <a:t>31/07/2022</a:t>
            </a:r>
            <a:endParaRPr lang="es-ES" sz="1463" dirty="0"/>
          </a:p>
        </p:txBody>
      </p:sp>
    </p:spTree>
    <p:extLst>
      <p:ext uri="{BB962C8B-B14F-4D97-AF65-F5344CB8AC3E}">
        <p14:creationId xmlns:p14="http://schemas.microsoft.com/office/powerpoint/2010/main" val="17808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07" y="0"/>
            <a:ext cx="698198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8643" y="21874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09/07/2022      09:09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54078" y="3916687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39878" y="227614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02196" y="227614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75502" y="165758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3051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125125" y="227614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3046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2" y="0"/>
            <a:ext cx="7270635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3059" y="232193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10/07/2022      08:39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10926" y="2208910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3046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29063" y="1536558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3051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952999" y="239357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57470" y="239357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032302" y="3957028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1" y="612304"/>
            <a:ext cx="3808151" cy="27801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3" y="612304"/>
            <a:ext cx="3956441" cy="277405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90856" y="0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10/07/2022      08:39   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96730" y="61230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875180" y="61230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1" y="4096758"/>
            <a:ext cx="3817797" cy="247885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974773" y="422858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3053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2" y="4096757"/>
            <a:ext cx="3956441" cy="257118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875180" y="421939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490856" y="3629333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11/07/2022      09:47   UT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01" y="0"/>
            <a:ext cx="690799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51511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11/07/2022      09:35   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71137" y="210133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00690" y="2286000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98784" y="387634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35513" y="406101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3056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1283364" y="2101334"/>
            <a:ext cx="552149" cy="369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7628021" y="151511"/>
            <a:ext cx="517358" cy="369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1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62" y="0"/>
            <a:ext cx="7015475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11170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12/07/2022      10:03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98231" y="232993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AR 3052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5277960" y="2162308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AR </a:t>
            </a:r>
            <a:r>
              <a:rPr lang="ca-ES" dirty="0" smtClean="0"/>
              <a:t>3053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4314235" y="380911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AR </a:t>
            </a:r>
            <a:r>
              <a:rPr lang="ca-ES" dirty="0" smtClean="0"/>
              <a:t>3055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2146017" y="3993777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81726" y="2145268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3057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26" y="0"/>
            <a:ext cx="706654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51511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13/07/2022      08:36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85137" y="215512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3057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950314" y="215512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16596" y="387634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10644" y="387634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3056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01" y="0"/>
            <a:ext cx="722439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38064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14/07/2022      10:17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636114" y="2141675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856184" y="394358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22266" y="394358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36466" y="195700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3057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1559859" y="1957009"/>
            <a:ext cx="389965" cy="369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79" y="0"/>
            <a:ext cx="720604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6615" y="178405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15/07/2022      10:42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20561" y="2235805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3057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200890" y="205113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95772" y="379566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989275" y="3980330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69618" y="2235805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3058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1632559" y="4024264"/>
            <a:ext cx="271123" cy="670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1373631" y="353298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3059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56" y="0"/>
            <a:ext cx="697108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78405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16/07/2022      09:49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631195" y="1993757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149332" y="376876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953000" y="376876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12231" y="2178423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3057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173678" y="236308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3058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91815" y="351820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3059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67456" y="2571313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3060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8" y="684167"/>
            <a:ext cx="5402042" cy="5416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360459" y="1882588"/>
            <a:ext cx="244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AR 3055 i Protuberància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65085" y="21874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16/07/2022      09:49   UT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7200" y="299334"/>
            <a:ext cx="899608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950" dirty="0">
                <a:solidFill>
                  <a:schemeClr val="bg1"/>
                </a:solidFill>
              </a:rPr>
              <a:t>		  	Relació de taques solars :</a:t>
            </a:r>
          </a:p>
          <a:p>
            <a:endParaRPr lang="ca-ES" sz="1950" dirty="0">
              <a:solidFill>
                <a:schemeClr val="bg1"/>
              </a:solidFill>
            </a:endParaRPr>
          </a:p>
          <a:p>
            <a:r>
              <a:rPr lang="ca-ES" sz="1950" dirty="0" smtClean="0">
                <a:solidFill>
                  <a:schemeClr val="bg1"/>
                </a:solidFill>
              </a:rPr>
              <a:t>       Denominació</a:t>
            </a:r>
            <a:r>
              <a:rPr lang="ca-ES" sz="1950" dirty="0">
                <a:solidFill>
                  <a:schemeClr val="bg1"/>
                </a:solidFill>
              </a:rPr>
              <a:t>		Hemisferi	Observada	Tipus Magnètic</a:t>
            </a:r>
          </a:p>
          <a:p>
            <a:r>
              <a:rPr lang="ca-ES" sz="1950" dirty="0" smtClean="0">
                <a:solidFill>
                  <a:schemeClr val="bg1"/>
                </a:solidFill>
              </a:rPr>
              <a:t>	AR </a:t>
            </a:r>
            <a:r>
              <a:rPr lang="ca-ES" sz="1950" dirty="0">
                <a:solidFill>
                  <a:schemeClr val="bg1"/>
                </a:solidFill>
              </a:rPr>
              <a:t>3040		Sud		Si		Beta</a:t>
            </a:r>
          </a:p>
          <a:p>
            <a:r>
              <a:rPr lang="ca-ES" sz="1950" dirty="0" smtClean="0">
                <a:solidFill>
                  <a:schemeClr val="bg1"/>
                </a:solidFill>
              </a:rPr>
              <a:t>	AR </a:t>
            </a:r>
            <a:r>
              <a:rPr lang="ca-ES" sz="1950" dirty="0">
                <a:solidFill>
                  <a:schemeClr val="bg1"/>
                </a:solidFill>
              </a:rPr>
              <a:t>3042		Nord		</a:t>
            </a:r>
            <a:r>
              <a:rPr lang="ca-ES" sz="1950" dirty="0" smtClean="0">
                <a:solidFill>
                  <a:schemeClr val="bg1"/>
                </a:solidFill>
              </a:rPr>
              <a:t>Si</a:t>
            </a:r>
            <a:r>
              <a:rPr lang="ca-ES" sz="1950" dirty="0">
                <a:solidFill>
                  <a:schemeClr val="bg1"/>
                </a:solidFill>
              </a:rPr>
              <a:t>		Beta</a:t>
            </a:r>
          </a:p>
          <a:p>
            <a:r>
              <a:rPr lang="ca-ES" sz="1950" dirty="0" smtClean="0">
                <a:solidFill>
                  <a:schemeClr val="bg1"/>
                </a:solidFill>
              </a:rPr>
              <a:t>	AR 3045	</a:t>
            </a:r>
            <a:r>
              <a:rPr lang="ca-ES" sz="1950" dirty="0">
                <a:solidFill>
                  <a:schemeClr val="bg1"/>
                </a:solidFill>
              </a:rPr>
              <a:t>	Sud		</a:t>
            </a:r>
            <a:r>
              <a:rPr lang="ca-ES" sz="1950" dirty="0" smtClean="0">
                <a:solidFill>
                  <a:schemeClr val="bg1"/>
                </a:solidFill>
              </a:rPr>
              <a:t>Si</a:t>
            </a:r>
            <a:r>
              <a:rPr lang="ca-ES" sz="1950" dirty="0">
                <a:solidFill>
                  <a:schemeClr val="bg1"/>
                </a:solidFill>
              </a:rPr>
              <a:t>		Beta</a:t>
            </a:r>
          </a:p>
          <a:p>
            <a:r>
              <a:rPr lang="ca-ES" sz="1950" dirty="0" smtClean="0">
                <a:solidFill>
                  <a:schemeClr val="bg1"/>
                </a:solidFill>
              </a:rPr>
              <a:t>	AR 3046</a:t>
            </a:r>
            <a:r>
              <a:rPr lang="ca-ES" sz="1950" dirty="0">
                <a:solidFill>
                  <a:schemeClr val="bg1"/>
                </a:solidFill>
              </a:rPr>
              <a:t>		</a:t>
            </a:r>
            <a:r>
              <a:rPr lang="ca-ES" sz="1950" dirty="0" smtClean="0">
                <a:solidFill>
                  <a:schemeClr val="bg1"/>
                </a:solidFill>
              </a:rPr>
              <a:t>Nord</a:t>
            </a:r>
            <a:r>
              <a:rPr lang="ca-ES" sz="1950" dirty="0">
                <a:solidFill>
                  <a:schemeClr val="bg1"/>
                </a:solidFill>
              </a:rPr>
              <a:t>		</a:t>
            </a:r>
            <a:r>
              <a:rPr lang="ca-ES" sz="1950" dirty="0" smtClean="0">
                <a:solidFill>
                  <a:schemeClr val="bg1"/>
                </a:solidFill>
              </a:rPr>
              <a:t>Si</a:t>
            </a:r>
            <a:r>
              <a:rPr lang="ca-ES" sz="1950" dirty="0">
                <a:solidFill>
                  <a:schemeClr val="bg1"/>
                </a:solidFill>
              </a:rPr>
              <a:t>		</a:t>
            </a:r>
            <a:r>
              <a:rPr lang="ca-ES" sz="1950" dirty="0" smtClean="0">
                <a:solidFill>
                  <a:schemeClr val="bg1"/>
                </a:solidFill>
              </a:rPr>
              <a:t>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3047		Sud		Si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3048		Sud		No		--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3049		Sud		Si		</a:t>
            </a:r>
            <a:r>
              <a:rPr lang="ca-ES" sz="1950" dirty="0" err="1" smtClean="0">
                <a:solidFill>
                  <a:schemeClr val="bg1"/>
                </a:solidFill>
              </a:rPr>
              <a:t>Alpha</a:t>
            </a:r>
            <a:endParaRPr lang="ca-ES" sz="1950" dirty="0" smtClean="0">
              <a:solidFill>
                <a:schemeClr val="bg1"/>
              </a:solidFill>
            </a:endParaRP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3050		Nord		Si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3051		Nord		Si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3052		Nord		Si		</a:t>
            </a:r>
            <a:r>
              <a:rPr lang="ca-ES" sz="1950" dirty="0" err="1" smtClean="0">
                <a:solidFill>
                  <a:schemeClr val="bg1"/>
                </a:solidFill>
              </a:rPr>
              <a:t>Alpha</a:t>
            </a:r>
            <a:endParaRPr lang="ca-ES" sz="1950" dirty="0" smtClean="0">
              <a:solidFill>
                <a:schemeClr val="bg1"/>
              </a:solidFill>
            </a:endParaRPr>
          </a:p>
          <a:p>
            <a:r>
              <a:rPr lang="ca-ES" sz="1950" dirty="0" smtClean="0">
                <a:solidFill>
                  <a:schemeClr val="bg1"/>
                </a:solidFill>
              </a:rPr>
              <a:t>	AR 3053		Nord		Si		Beta</a:t>
            </a:r>
          </a:p>
          <a:p>
            <a:r>
              <a:rPr lang="ca-ES" sz="1950" dirty="0" smtClean="0">
                <a:solidFill>
                  <a:schemeClr val="bg1"/>
                </a:solidFill>
              </a:rPr>
              <a:t>	AR 3054		Nord		No		--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3055		Sud		Si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3056		Sud		Si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3057		Nord		Si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3058		Nord		Si		Beta</a:t>
            </a:r>
            <a:endParaRPr lang="ca-ES" sz="1950" dirty="0">
              <a:solidFill>
                <a:schemeClr val="bg1"/>
              </a:solidFill>
            </a:endParaRP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597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31" y="0"/>
            <a:ext cx="701993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11169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17/07/2022      09:11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981105" y="262576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3053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375702" y="407805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45196" y="407805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AR </a:t>
            </a:r>
            <a:r>
              <a:rPr lang="ca-ES" dirty="0" smtClean="0"/>
              <a:t>3056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4632501" y="2256437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AR </a:t>
            </a:r>
            <a:r>
              <a:rPr lang="ca-ES" dirty="0" smtClean="0"/>
              <a:t>3057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2817149" y="207177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3058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53424" y="324433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3059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94474" y="2256437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3060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5990" y="207177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AR </a:t>
            </a:r>
            <a:r>
              <a:rPr lang="ca-ES" dirty="0" smtClean="0"/>
              <a:t>3061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0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4959" y="900913"/>
            <a:ext cx="8996082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950" dirty="0">
                <a:solidFill>
                  <a:schemeClr val="bg1"/>
                </a:solidFill>
              </a:rPr>
              <a:t>		  	Relació de taques solars :</a:t>
            </a:r>
          </a:p>
          <a:p>
            <a:endParaRPr lang="ca-ES" sz="1950" dirty="0">
              <a:solidFill>
                <a:schemeClr val="bg1"/>
              </a:solidFill>
            </a:endParaRPr>
          </a:p>
          <a:p>
            <a:r>
              <a:rPr lang="ca-ES" sz="1950" dirty="0" smtClean="0">
                <a:solidFill>
                  <a:schemeClr val="bg1"/>
                </a:solidFill>
              </a:rPr>
              <a:t>       Denominació</a:t>
            </a:r>
            <a:r>
              <a:rPr lang="ca-ES" sz="1950" dirty="0">
                <a:solidFill>
                  <a:schemeClr val="bg1"/>
                </a:solidFill>
              </a:rPr>
              <a:t>		Hemisferi	Observada	Tipus Magnètic</a:t>
            </a:r>
          </a:p>
          <a:p>
            <a:r>
              <a:rPr lang="ca-ES" sz="1950" dirty="0" smtClean="0">
                <a:solidFill>
                  <a:schemeClr val="bg1"/>
                </a:solidFill>
              </a:rPr>
              <a:t>	AR 3059</a:t>
            </a:r>
            <a:r>
              <a:rPr lang="ca-ES" sz="1950" dirty="0">
                <a:solidFill>
                  <a:schemeClr val="bg1"/>
                </a:solidFill>
              </a:rPr>
              <a:t>		Sud		Si		Beta</a:t>
            </a:r>
          </a:p>
          <a:p>
            <a:r>
              <a:rPr lang="ca-ES" sz="1950" dirty="0" smtClean="0">
                <a:solidFill>
                  <a:schemeClr val="bg1"/>
                </a:solidFill>
              </a:rPr>
              <a:t>	AR 3060		Nord		Si		</a:t>
            </a:r>
            <a:r>
              <a:rPr lang="ca-ES" sz="1950" dirty="0" err="1" smtClean="0">
                <a:solidFill>
                  <a:schemeClr val="bg1"/>
                </a:solidFill>
              </a:rPr>
              <a:t>Alpha</a:t>
            </a:r>
            <a:endParaRPr lang="ca-ES" sz="1950" dirty="0" smtClean="0">
              <a:solidFill>
                <a:schemeClr val="bg1"/>
              </a:solidFill>
            </a:endParaRP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3061		Nord		No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3062		Sud		No		</a:t>
            </a:r>
            <a:r>
              <a:rPr lang="ca-ES" sz="1950" dirty="0" err="1" smtClean="0">
                <a:solidFill>
                  <a:schemeClr val="bg1"/>
                </a:solidFill>
              </a:rPr>
              <a:t>Alpha</a:t>
            </a:r>
            <a:endParaRPr lang="ca-ES" sz="1950" dirty="0" smtClean="0">
              <a:solidFill>
                <a:schemeClr val="bg1"/>
              </a:solidFill>
            </a:endParaRP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3063		Nord		No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3064		Nord		No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3065		Sud		No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3066		Sud		No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3067		Nord		No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r>
              <a:rPr lang="ca-ES" sz="1950" dirty="0" smtClean="0">
                <a:solidFill>
                  <a:schemeClr val="bg1"/>
                </a:solidFill>
              </a:rPr>
              <a:t>AR 3068		Sud		No		Beta</a:t>
            </a:r>
          </a:p>
          <a:p>
            <a:r>
              <a:rPr lang="ca-ES" sz="1950" dirty="0">
                <a:solidFill>
                  <a:schemeClr val="bg1"/>
                </a:solidFill>
              </a:rPr>
              <a:t>	</a:t>
            </a:r>
            <a:endParaRPr lang="ca-ES" sz="1950" dirty="0" smtClean="0">
              <a:solidFill>
                <a:schemeClr val="bg1"/>
              </a:solidFill>
            </a:endParaRPr>
          </a:p>
          <a:p>
            <a:r>
              <a:rPr lang="ca-ES" sz="1950" dirty="0" smtClean="0">
                <a:solidFill>
                  <a:schemeClr val="bg1"/>
                </a:solidFill>
              </a:rPr>
              <a:t>	</a:t>
            </a:r>
            <a:endParaRPr lang="ca-ES" sz="1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47428" y="3446413"/>
            <a:ext cx="3829766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463" dirty="0">
                <a:solidFill>
                  <a:schemeClr val="bg1"/>
                </a:solidFill>
              </a:rPr>
              <a:t>S’ha observat    </a:t>
            </a:r>
            <a:r>
              <a:rPr lang="ca-ES" sz="1463" dirty="0" smtClean="0">
                <a:solidFill>
                  <a:schemeClr val="bg1"/>
                </a:solidFill>
              </a:rPr>
              <a:t>13  </a:t>
            </a:r>
            <a:r>
              <a:rPr lang="ca-ES" sz="1463" dirty="0">
                <a:solidFill>
                  <a:schemeClr val="bg1"/>
                </a:solidFill>
              </a:rPr>
              <a:t>dies dels </a:t>
            </a:r>
            <a:r>
              <a:rPr lang="ca-ES" sz="1463" dirty="0" smtClean="0">
                <a:solidFill>
                  <a:schemeClr val="bg1"/>
                </a:solidFill>
              </a:rPr>
              <a:t>31 </a:t>
            </a:r>
            <a:r>
              <a:rPr lang="ca-ES" sz="1463" dirty="0">
                <a:solidFill>
                  <a:schemeClr val="bg1"/>
                </a:solidFill>
              </a:rPr>
              <a:t>del mes de </a:t>
            </a:r>
            <a:r>
              <a:rPr lang="ca-ES" sz="1463" dirty="0" smtClean="0">
                <a:solidFill>
                  <a:schemeClr val="bg1"/>
                </a:solidFill>
              </a:rPr>
              <a:t>Juliol</a:t>
            </a:r>
            <a:endParaRPr lang="ca-ES" sz="1463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446834" y="4094028"/>
            <a:ext cx="4953000" cy="18933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sz="1463" dirty="0">
                <a:solidFill>
                  <a:schemeClr val="bg1"/>
                </a:solidFill>
              </a:rPr>
              <a:t>El nombre de </a:t>
            </a:r>
            <a:r>
              <a:rPr lang="ca-ES" sz="1463" dirty="0" err="1">
                <a:solidFill>
                  <a:schemeClr val="bg1"/>
                </a:solidFill>
              </a:rPr>
              <a:t>Wolf</a:t>
            </a:r>
            <a:r>
              <a:rPr lang="ca-ES" sz="1463" dirty="0">
                <a:solidFill>
                  <a:schemeClr val="bg1"/>
                </a:solidFill>
              </a:rPr>
              <a:t> d’aquest mes ha estat:</a:t>
            </a:r>
          </a:p>
          <a:p>
            <a:r>
              <a:rPr lang="ca-ES" sz="1463" dirty="0">
                <a:solidFill>
                  <a:schemeClr val="bg1"/>
                </a:solidFill>
              </a:rPr>
              <a:t>	</a:t>
            </a:r>
          </a:p>
          <a:p>
            <a:r>
              <a:rPr lang="ca-ES" sz="1463" dirty="0">
                <a:solidFill>
                  <a:schemeClr val="bg1"/>
                </a:solidFill>
              </a:rPr>
              <a:t>	Nº mínim		:	</a:t>
            </a:r>
            <a:r>
              <a:rPr lang="ca-ES" sz="1463" dirty="0" smtClean="0">
                <a:solidFill>
                  <a:schemeClr val="bg1"/>
                </a:solidFill>
              </a:rPr>
              <a:t>27   ( dia 31)</a:t>
            </a:r>
            <a:endParaRPr lang="ca-ES" sz="1463" dirty="0">
              <a:solidFill>
                <a:schemeClr val="bg1"/>
              </a:solidFill>
            </a:endParaRPr>
          </a:p>
          <a:p>
            <a:r>
              <a:rPr lang="ca-ES" sz="1463" dirty="0">
                <a:solidFill>
                  <a:schemeClr val="bg1"/>
                </a:solidFill>
              </a:rPr>
              <a:t>	Nº màxim	</a:t>
            </a:r>
            <a:r>
              <a:rPr lang="ca-ES" sz="1463" dirty="0" smtClean="0">
                <a:solidFill>
                  <a:schemeClr val="bg1"/>
                </a:solidFill>
              </a:rPr>
              <a:t>	:</a:t>
            </a:r>
            <a:r>
              <a:rPr lang="ca-ES" sz="1463" dirty="0">
                <a:solidFill>
                  <a:schemeClr val="bg1"/>
                </a:solidFill>
              </a:rPr>
              <a:t>	</a:t>
            </a:r>
            <a:r>
              <a:rPr lang="ca-ES" sz="1463" dirty="0" smtClean="0">
                <a:solidFill>
                  <a:schemeClr val="bg1"/>
                </a:solidFill>
              </a:rPr>
              <a:t>166  </a:t>
            </a:r>
            <a:r>
              <a:rPr lang="ca-ES" sz="1463" dirty="0">
                <a:solidFill>
                  <a:schemeClr val="bg1"/>
                </a:solidFill>
              </a:rPr>
              <a:t>( dia </a:t>
            </a:r>
            <a:r>
              <a:rPr lang="ca-ES" sz="1463" dirty="0" smtClean="0">
                <a:solidFill>
                  <a:schemeClr val="bg1"/>
                </a:solidFill>
              </a:rPr>
              <a:t>18 </a:t>
            </a:r>
            <a:r>
              <a:rPr lang="ca-ES" sz="1463" dirty="0">
                <a:solidFill>
                  <a:schemeClr val="bg1"/>
                </a:solidFill>
              </a:rPr>
              <a:t>)</a:t>
            </a:r>
          </a:p>
          <a:p>
            <a:r>
              <a:rPr lang="ca-ES" sz="1463" dirty="0">
                <a:solidFill>
                  <a:schemeClr val="bg1"/>
                </a:solidFill>
              </a:rPr>
              <a:t>	Nº </a:t>
            </a:r>
            <a:r>
              <a:rPr lang="ca-ES" sz="1463" dirty="0" err="1">
                <a:solidFill>
                  <a:schemeClr val="bg1"/>
                </a:solidFill>
              </a:rPr>
              <a:t>Wolf</a:t>
            </a:r>
            <a:r>
              <a:rPr lang="ca-ES" sz="1463" dirty="0">
                <a:solidFill>
                  <a:schemeClr val="bg1"/>
                </a:solidFill>
              </a:rPr>
              <a:t> mitjà	:	</a:t>
            </a:r>
            <a:r>
              <a:rPr lang="ca-ES" sz="1463" dirty="0" smtClean="0">
                <a:solidFill>
                  <a:schemeClr val="bg1"/>
                </a:solidFill>
              </a:rPr>
              <a:t>93</a:t>
            </a:r>
            <a:endParaRPr lang="ca-ES" sz="1463" dirty="0">
              <a:solidFill>
                <a:schemeClr val="bg1"/>
              </a:solidFill>
            </a:endParaRPr>
          </a:p>
          <a:p>
            <a:r>
              <a:rPr lang="ca-ES" sz="1463" dirty="0">
                <a:solidFill>
                  <a:schemeClr val="bg1"/>
                </a:solidFill>
              </a:rPr>
              <a:t>	Dies sense cap taca	:	0</a:t>
            </a:r>
          </a:p>
          <a:p>
            <a:endParaRPr lang="ca-ES" sz="1463" dirty="0"/>
          </a:p>
          <a:p>
            <a:r>
              <a:rPr lang="ca-ES" sz="1463" dirty="0">
                <a:solidFill>
                  <a:schemeClr val="bg1"/>
                </a:solidFill>
              </a:rPr>
              <a:t>(Font consultada: www.spaceweather.com)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54793" y="1065343"/>
            <a:ext cx="85370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Durant el mes de Juliol, l’activitat s’ha mantingut bastant elevada amb taques solars</a:t>
            </a:r>
          </a:p>
          <a:p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ca-ES" dirty="0" smtClean="0">
                <a:solidFill>
                  <a:schemeClr val="bg1"/>
                </a:solidFill>
              </a:rPr>
              <a:t>i protuberàncies durant tots els dies. 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Els grups de taques més importants han sigut la AR 3053 i AR 3055 amb configuracions </a:t>
            </a:r>
          </a:p>
          <a:p>
            <a:r>
              <a:rPr lang="ca-ES" dirty="0">
                <a:solidFill>
                  <a:schemeClr val="bg1"/>
                </a:solidFill>
              </a:rPr>
              <a:t>c</a:t>
            </a:r>
            <a:r>
              <a:rPr lang="ca-ES" dirty="0" smtClean="0">
                <a:solidFill>
                  <a:schemeClr val="bg1"/>
                </a:solidFill>
              </a:rPr>
              <a:t>omplexes.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També han tingut molta presència els filaments, sobre tot en el hemisferi Sud. </a:t>
            </a:r>
            <a:endParaRPr lang="ca-ES" dirty="0">
              <a:solidFill>
                <a:schemeClr val="bg1"/>
              </a:solidFill>
            </a:endParaRPr>
          </a:p>
          <a:p>
            <a:r>
              <a:rPr lang="ca-ES" dirty="0" smtClean="0">
                <a:solidFill>
                  <a:schemeClr val="bg1"/>
                </a:solidFill>
              </a:rPr>
              <a:t>Un extens filament ha anat rotant amb la superfície del Sol a partir del dia 9 d’ Est a Oest</a:t>
            </a:r>
          </a:p>
          <a:p>
            <a:r>
              <a:rPr lang="ca-ES" dirty="0">
                <a:solidFill>
                  <a:schemeClr val="bg1"/>
                </a:solidFill>
              </a:rPr>
              <a:t>f</a:t>
            </a:r>
            <a:r>
              <a:rPr lang="ca-ES" dirty="0" smtClean="0">
                <a:solidFill>
                  <a:schemeClr val="bg1"/>
                </a:solidFill>
              </a:rPr>
              <a:t>ins a sortir per l’extrem Oest formant una extensa protuberància a partir del dia 15.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6808" y="794084"/>
            <a:ext cx="4914102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250" dirty="0">
                <a:solidFill>
                  <a:schemeClr val="bg1"/>
                </a:solidFill>
              </a:rPr>
              <a:t>Observacions amb telescopi</a:t>
            </a:r>
            <a:endParaRPr lang="es-ES" sz="325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10" y="794084"/>
            <a:ext cx="4714255" cy="471425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6808" y="4862008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Projecció a una pantalla blanca i foto amb el mòbil</a:t>
            </a:r>
          </a:p>
          <a:p>
            <a:r>
              <a:rPr lang="ca-ES" dirty="0">
                <a:solidFill>
                  <a:schemeClr val="bg1"/>
                </a:solidFill>
              </a:rPr>
              <a:t>12/07/2022    Hugo AATP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34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36" y="0"/>
            <a:ext cx="702109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245640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01/07/2022      10:16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980819" y="386289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3040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362255" y="2921605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45452" y="3678233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66728" y="1845840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3046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84" y="0"/>
            <a:ext cx="707103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4120" y="245640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03/07/2022      08:46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18985" y="2141675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3046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01843" y="375532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3040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77008" y="422596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3047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16" y="0"/>
            <a:ext cx="693896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0152" y="21874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04/07/2022      09:14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18855" y="203409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3046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116596" y="4118393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3047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2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02" y="0"/>
            <a:ext cx="650379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7530" y="259087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05/07/2022      15:22   </a:t>
            </a:r>
            <a:r>
              <a:rPr lang="ca-ES" dirty="0">
                <a:solidFill>
                  <a:schemeClr val="bg1"/>
                </a:solidFill>
              </a:rPr>
              <a:t>UT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77760" y="242406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3046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95372" y="187273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3051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714035" y="242406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3050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29290" y="3886200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3047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84784" y="324433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3045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95897" y="366837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3049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33524" y="279339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3053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71713</TotalTime>
  <Words>331</Words>
  <Application>Microsoft Office PowerPoint</Application>
  <PresentationFormat>A4 (210 x 297 mm)</PresentationFormat>
  <Paragraphs>144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Lluis Canals Mestres</dc:creator>
  <cp:lastModifiedBy>Lluis Canals Mestres</cp:lastModifiedBy>
  <cp:revision>998</cp:revision>
  <cp:lastPrinted>2022-06-15T16:39:56Z</cp:lastPrinted>
  <dcterms:created xsi:type="dcterms:W3CDTF">2021-04-08T16:10:11Z</dcterms:created>
  <dcterms:modified xsi:type="dcterms:W3CDTF">2022-09-01T16:08:30Z</dcterms:modified>
</cp:coreProperties>
</file>